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0"/>
  </p:notesMasterIdLst>
  <p:sldIdLst>
    <p:sldId id="256" r:id="rId3"/>
    <p:sldId id="282" r:id="rId4"/>
    <p:sldId id="361" r:id="rId5"/>
    <p:sldId id="439" r:id="rId6"/>
    <p:sldId id="440" r:id="rId7"/>
    <p:sldId id="436" r:id="rId8"/>
    <p:sldId id="444" r:id="rId9"/>
    <p:sldId id="445" r:id="rId10"/>
    <p:sldId id="446" r:id="rId11"/>
    <p:sldId id="447" r:id="rId12"/>
    <p:sldId id="448" r:id="rId13"/>
    <p:sldId id="441" r:id="rId14"/>
    <p:sldId id="443" r:id="rId15"/>
    <p:sldId id="438" r:id="rId16"/>
    <p:sldId id="364" r:id="rId17"/>
    <p:sldId id="294" r:id="rId18"/>
    <p:sldId id="268" r:id="rId19"/>
  </p:sldIdLst>
  <p:sldSz cx="12190095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AA3E02"/>
    <a:srgbClr val="EB5403"/>
    <a:srgbClr val="00679A"/>
    <a:srgbClr val="0075B0"/>
    <a:srgbClr val="0096E0"/>
    <a:srgbClr val="A0C83C"/>
    <a:srgbClr val="62812B"/>
    <a:srgbClr val="006C45"/>
    <a:srgbClr val="009B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4660"/>
  </p:normalViewPr>
  <p:slideViewPr>
    <p:cSldViewPr>
      <p:cViewPr varScale="1">
        <p:scale>
          <a:sx n="104" d="100"/>
          <a:sy n="104" d="100"/>
        </p:scale>
        <p:origin x="-83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2EF6D-A004-4C5F-B397-6CD94DC0D9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7BD1F-8D69-43EB-8D04-ED41BD636E3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slide" Target="../slides/slide12.xml"/><Relationship Id="rId6" Type="http://schemas.openxmlformats.org/officeDocument/2006/relationships/slide" Target="../slides/slide4.xml"/><Relationship Id="rId5" Type="http://schemas.openxmlformats.org/officeDocument/2006/relationships/slide" Target="../slides/slide16.xml"/><Relationship Id="rId4" Type="http://schemas.openxmlformats.org/officeDocument/2006/relationships/slide" Target="../slides/slide2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slide" Target="../slides/slide16.xml"/><Relationship Id="rId4" Type="http://schemas.openxmlformats.org/officeDocument/2006/relationships/slide" Target="../slides/slide2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8242" y="4365104"/>
            <a:ext cx="10971372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FF000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3266" y="692696"/>
            <a:ext cx="11353719" cy="695575"/>
          </a:xfrm>
        </p:spPr>
        <p:txBody>
          <a:bodyPr wrap="square">
            <a:spAutoFit/>
          </a:bodyPr>
          <a:lstStyle>
            <a:lvl1pPr marL="0" indent="720090" algn="just">
              <a:lnSpc>
                <a:spcPct val="140000"/>
              </a:lnSpc>
              <a:spcBef>
                <a:spcPts val="0"/>
              </a:spcBef>
              <a:buFontTx/>
              <a:buNone/>
              <a:tabLst>
                <a:tab pos="5467350" algn="l"/>
                <a:tab pos="9601200" algn="l"/>
              </a:tabLst>
              <a:defRPr sz="2800" b="1" baseline="0">
                <a:latin typeface="Times New Roman" panose="02020603050405020304" pitchFamily="18" charset="0"/>
              </a:defRPr>
            </a:lvl1pPr>
            <a:lvl2pPr marL="457200" indent="0">
              <a:buFontTx/>
              <a:buNone/>
              <a:defRPr sz="2800" b="1"/>
            </a:lvl2pPr>
            <a:lvl3pPr marL="914400" indent="0">
              <a:buFontTx/>
              <a:buNone/>
              <a:defRPr sz="2800" b="1"/>
            </a:lvl3pPr>
            <a:lvl4pPr marL="1371600" indent="0">
              <a:buFontTx/>
              <a:buNone/>
              <a:defRPr sz="2800" b="1"/>
            </a:lvl4pPr>
            <a:lvl5pPr marL="1828800" indent="0">
              <a:buFontTx/>
              <a:buNone/>
              <a:defRPr sz="2800" b="1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43B44-62C3-4753-9576-31FF9BDEE458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8" name="Line 42"/>
          <p:cNvSpPr>
            <a:spLocks noChangeShapeType="1"/>
          </p:cNvSpPr>
          <p:nvPr userDrawn="1"/>
        </p:nvSpPr>
        <p:spPr bwMode="auto">
          <a:xfrm>
            <a:off x="12700" y="517699"/>
            <a:ext cx="12190413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pSp>
        <p:nvGrpSpPr>
          <p:cNvPr id="59" name="Group 43"/>
          <p:cNvGrpSpPr/>
          <p:nvPr userDrawn="1"/>
        </p:nvGrpSpPr>
        <p:grpSpPr bwMode="auto">
          <a:xfrm>
            <a:off x="-517525" y="-18876"/>
            <a:ext cx="3684588" cy="549275"/>
            <a:chOff x="-205" y="-8"/>
            <a:chExt cx="2321" cy="346"/>
          </a:xfrm>
        </p:grpSpPr>
        <p:sp>
          <p:nvSpPr>
            <p:cNvPr id="60" name="AutoShape 44"/>
            <p:cNvSpPr>
              <a:spLocks noChangeArrowheads="1"/>
            </p:cNvSpPr>
            <p:nvPr userDrawn="1"/>
          </p:nvSpPr>
          <p:spPr bwMode="auto">
            <a:xfrm flipV="1">
              <a:off x="67" y="-8"/>
              <a:ext cx="2049" cy="346"/>
            </a:xfrm>
            <a:custGeom>
              <a:avLst/>
              <a:gdLst>
                <a:gd name="G0" fmla="+- 1942 0 0"/>
                <a:gd name="G1" fmla="+- 21600 0 1942"/>
                <a:gd name="G2" fmla="*/ 1942 1 2"/>
                <a:gd name="G3" fmla="+- 21600 0 G2"/>
                <a:gd name="G4" fmla="+/ 1942 21600 2"/>
                <a:gd name="G5" fmla="+/ G1 0 2"/>
                <a:gd name="G6" fmla="*/ 21600 21600 1942"/>
                <a:gd name="G7" fmla="*/ G6 1 2"/>
                <a:gd name="G8" fmla="+- 21600 0 G7"/>
                <a:gd name="G9" fmla="*/ 21600 1 2"/>
                <a:gd name="G10" fmla="+- 1942 0 G9"/>
                <a:gd name="G11" fmla="?: G10 G8 0"/>
                <a:gd name="G12" fmla="?: G10 G7 21600"/>
                <a:gd name="T0" fmla="*/ 20629 w 21600"/>
                <a:gd name="T1" fmla="*/ 10800 h 21600"/>
                <a:gd name="T2" fmla="*/ 10800 w 21600"/>
                <a:gd name="T3" fmla="*/ 21600 h 21600"/>
                <a:gd name="T4" fmla="*/ 971 w 21600"/>
                <a:gd name="T5" fmla="*/ 10800 h 21600"/>
                <a:gd name="T6" fmla="*/ 10800 w 21600"/>
                <a:gd name="T7" fmla="*/ 0 h 21600"/>
                <a:gd name="T8" fmla="*/ 2771 w 21600"/>
                <a:gd name="T9" fmla="*/ 2771 h 21600"/>
                <a:gd name="T10" fmla="*/ 18829 w 21600"/>
                <a:gd name="T11" fmla="*/ 188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942" y="21600"/>
                  </a:lnTo>
                  <a:lnTo>
                    <a:pt x="196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FBA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endParaRPr lang="zh-CN" altLang="en-US"/>
            </a:p>
          </p:txBody>
        </p:sp>
        <p:sp>
          <p:nvSpPr>
            <p:cNvPr id="61" name="AutoShape 45"/>
            <p:cNvSpPr>
              <a:spLocks noChangeArrowheads="1"/>
            </p:cNvSpPr>
            <p:nvPr userDrawn="1"/>
          </p:nvSpPr>
          <p:spPr bwMode="auto">
            <a:xfrm flipV="1">
              <a:off x="-69" y="-8"/>
              <a:ext cx="2049" cy="346"/>
            </a:xfrm>
            <a:custGeom>
              <a:avLst/>
              <a:gdLst>
                <a:gd name="G0" fmla="+- 1942 0 0"/>
                <a:gd name="G1" fmla="+- 21600 0 1942"/>
                <a:gd name="G2" fmla="*/ 1942 1 2"/>
                <a:gd name="G3" fmla="+- 21600 0 G2"/>
                <a:gd name="G4" fmla="+/ 1942 21600 2"/>
                <a:gd name="G5" fmla="+/ G1 0 2"/>
                <a:gd name="G6" fmla="*/ 21600 21600 1942"/>
                <a:gd name="G7" fmla="*/ G6 1 2"/>
                <a:gd name="G8" fmla="+- 21600 0 G7"/>
                <a:gd name="G9" fmla="*/ 21600 1 2"/>
                <a:gd name="G10" fmla="+- 1942 0 G9"/>
                <a:gd name="G11" fmla="?: G10 G8 0"/>
                <a:gd name="G12" fmla="?: G10 G7 21600"/>
                <a:gd name="T0" fmla="*/ 20629 w 21600"/>
                <a:gd name="T1" fmla="*/ 10800 h 21600"/>
                <a:gd name="T2" fmla="*/ 10800 w 21600"/>
                <a:gd name="T3" fmla="*/ 21600 h 21600"/>
                <a:gd name="T4" fmla="*/ 971 w 21600"/>
                <a:gd name="T5" fmla="*/ 10800 h 21600"/>
                <a:gd name="T6" fmla="*/ 10800 w 21600"/>
                <a:gd name="T7" fmla="*/ 0 h 21600"/>
                <a:gd name="T8" fmla="*/ 2771 w 21600"/>
                <a:gd name="T9" fmla="*/ 2771 h 21600"/>
                <a:gd name="T10" fmla="*/ 18829 w 21600"/>
                <a:gd name="T11" fmla="*/ 188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942" y="21600"/>
                  </a:lnTo>
                  <a:lnTo>
                    <a:pt x="196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DA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endParaRPr lang="zh-CN" altLang="en-US"/>
            </a:p>
          </p:txBody>
        </p:sp>
        <p:sp>
          <p:nvSpPr>
            <p:cNvPr id="62" name="AutoShape 46"/>
            <p:cNvSpPr>
              <a:spLocks noChangeArrowheads="1"/>
            </p:cNvSpPr>
            <p:nvPr userDrawn="1"/>
          </p:nvSpPr>
          <p:spPr bwMode="auto">
            <a:xfrm flipV="1">
              <a:off x="-205" y="-8"/>
              <a:ext cx="2049" cy="346"/>
            </a:xfrm>
            <a:custGeom>
              <a:avLst/>
              <a:gdLst>
                <a:gd name="G0" fmla="+- 1942 0 0"/>
                <a:gd name="G1" fmla="+- 21600 0 1942"/>
                <a:gd name="G2" fmla="*/ 1942 1 2"/>
                <a:gd name="G3" fmla="+- 21600 0 G2"/>
                <a:gd name="G4" fmla="+/ 1942 21600 2"/>
                <a:gd name="G5" fmla="+/ G1 0 2"/>
                <a:gd name="G6" fmla="*/ 21600 21600 1942"/>
                <a:gd name="G7" fmla="*/ G6 1 2"/>
                <a:gd name="G8" fmla="+- 21600 0 G7"/>
                <a:gd name="G9" fmla="*/ 21600 1 2"/>
                <a:gd name="G10" fmla="+- 1942 0 G9"/>
                <a:gd name="G11" fmla="?: G10 G8 0"/>
                <a:gd name="G12" fmla="?: G10 G7 21600"/>
                <a:gd name="T0" fmla="*/ 20629 w 21600"/>
                <a:gd name="T1" fmla="*/ 10800 h 21600"/>
                <a:gd name="T2" fmla="*/ 10800 w 21600"/>
                <a:gd name="T3" fmla="*/ 21600 h 21600"/>
                <a:gd name="T4" fmla="*/ 971 w 21600"/>
                <a:gd name="T5" fmla="*/ 10800 h 21600"/>
                <a:gd name="T6" fmla="*/ 10800 w 21600"/>
                <a:gd name="T7" fmla="*/ 0 h 21600"/>
                <a:gd name="T8" fmla="*/ 2771 w 21600"/>
                <a:gd name="T9" fmla="*/ 2771 h 21600"/>
                <a:gd name="T10" fmla="*/ 18829 w 21600"/>
                <a:gd name="T11" fmla="*/ 188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942" y="21600"/>
                  </a:lnTo>
                  <a:lnTo>
                    <a:pt x="196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8C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3" name="Rectangle 47"/>
          <p:cNvSpPr>
            <a:spLocks noChangeArrowheads="1"/>
          </p:cNvSpPr>
          <p:nvPr userDrawn="1"/>
        </p:nvSpPr>
        <p:spPr bwMode="auto">
          <a:xfrm>
            <a:off x="12700" y="6750224"/>
            <a:ext cx="12190413" cy="107950"/>
          </a:xfrm>
          <a:prstGeom prst="rect">
            <a:avLst/>
          </a:prstGeom>
          <a:solidFill>
            <a:srgbClr val="008CD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/>
          <a:lstStyle/>
          <a:p>
            <a:endParaRPr lang="zh-CN" altLang="en-US"/>
          </a:p>
        </p:txBody>
      </p:sp>
      <p:sp>
        <p:nvSpPr>
          <p:cNvPr id="1024" name="Rectangle 48"/>
          <p:cNvSpPr>
            <a:spLocks noChangeArrowheads="1"/>
          </p:cNvSpPr>
          <p:nvPr userDrawn="1"/>
        </p:nvSpPr>
        <p:spPr bwMode="auto">
          <a:xfrm>
            <a:off x="1336675" y="22399"/>
            <a:ext cx="1103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地 理</a:t>
            </a: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73" name="Picture 49" descr="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7163" y="12874"/>
            <a:ext cx="5778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高考金钥匙+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2874"/>
            <a:ext cx="898525" cy="48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Rectangle 51"/>
          <p:cNvSpPr>
            <a:spLocks noChangeArrowheads="1"/>
          </p:cNvSpPr>
          <p:nvPr userDrawn="1"/>
        </p:nvSpPr>
        <p:spPr bwMode="auto">
          <a:xfrm>
            <a:off x="33338" y="-15701"/>
            <a:ext cx="144462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26" name="Rectangle 52"/>
          <p:cNvSpPr>
            <a:spLocks noChangeArrowheads="1"/>
          </p:cNvSpPr>
          <p:nvPr userDrawn="1"/>
        </p:nvSpPr>
        <p:spPr bwMode="auto">
          <a:xfrm>
            <a:off x="-12700" y="-15701"/>
            <a:ext cx="144463" cy="549275"/>
          </a:xfrm>
          <a:prstGeom prst="rect">
            <a:avLst/>
          </a:prstGeom>
          <a:solidFill>
            <a:srgbClr val="0059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pSp>
        <p:nvGrpSpPr>
          <p:cNvPr id="86" name="Group 53"/>
          <p:cNvGrpSpPr/>
          <p:nvPr userDrawn="1"/>
        </p:nvGrpSpPr>
        <p:grpSpPr bwMode="auto">
          <a:xfrm>
            <a:off x="7175326" y="158924"/>
            <a:ext cx="935037" cy="287338"/>
            <a:chOff x="2366" y="79"/>
            <a:chExt cx="589" cy="181"/>
          </a:xfrm>
        </p:grpSpPr>
        <p:sp>
          <p:nvSpPr>
            <p:cNvPr id="87" name="AutoShape 54"/>
            <p:cNvSpPr>
              <a:spLocks noChangeArrowheads="1"/>
            </p:cNvSpPr>
            <p:nvPr userDrawn="1"/>
          </p:nvSpPr>
          <p:spPr bwMode="auto">
            <a:xfrm>
              <a:off x="2366" y="79"/>
              <a:ext cx="589" cy="181"/>
            </a:xfrm>
            <a:prstGeom prst="roundRect">
              <a:avLst>
                <a:gd name="adj" fmla="val 29833"/>
              </a:avLst>
            </a:prstGeom>
            <a:solidFill>
              <a:schemeClr val="bg2"/>
            </a:solidFill>
            <a:ln w="9525" algn="ctr">
              <a:solidFill>
                <a:srgbClr val="FF66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endParaRPr lang="zh-CN" altLang="en-US"/>
            </a:p>
          </p:txBody>
        </p:sp>
        <p:sp>
          <p:nvSpPr>
            <p:cNvPr id="88" name="Rectangle 55">
              <a:hlinkClick r:id="rId4" action="ppaction://hlinksldjump"/>
            </p:cNvPr>
            <p:cNvSpPr>
              <a:spLocks noChangeArrowheads="1"/>
            </p:cNvSpPr>
            <p:nvPr userDrawn="1"/>
          </p:nvSpPr>
          <p:spPr bwMode="auto">
            <a:xfrm>
              <a:off x="2382" y="85"/>
              <a:ext cx="5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归纳提升</a:t>
              </a:r>
              <a:endParaRPr kumimoji="0" 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9" name="Group 53"/>
          <p:cNvGrpSpPr/>
          <p:nvPr userDrawn="1"/>
        </p:nvGrpSpPr>
        <p:grpSpPr bwMode="auto">
          <a:xfrm>
            <a:off x="10415686" y="158924"/>
            <a:ext cx="935037" cy="287338"/>
            <a:chOff x="2366" y="79"/>
            <a:chExt cx="589" cy="181"/>
          </a:xfrm>
        </p:grpSpPr>
        <p:sp>
          <p:nvSpPr>
            <p:cNvPr id="90" name="AutoShape 54"/>
            <p:cNvSpPr>
              <a:spLocks noChangeArrowheads="1"/>
            </p:cNvSpPr>
            <p:nvPr userDrawn="1"/>
          </p:nvSpPr>
          <p:spPr bwMode="auto">
            <a:xfrm>
              <a:off x="2366" y="79"/>
              <a:ext cx="589" cy="181"/>
            </a:xfrm>
            <a:prstGeom prst="roundRect">
              <a:avLst>
                <a:gd name="adj" fmla="val 29833"/>
              </a:avLst>
            </a:prstGeom>
            <a:solidFill>
              <a:schemeClr val="bg2"/>
            </a:solidFill>
            <a:ln w="9525" algn="ctr">
              <a:solidFill>
                <a:srgbClr val="FF66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endParaRPr lang="zh-CN" altLang="en-US"/>
            </a:p>
          </p:txBody>
        </p:sp>
        <p:sp>
          <p:nvSpPr>
            <p:cNvPr id="91" name="Rectangle 55">
              <a:hlinkClick r:id="rId5" action="ppaction://hlinksldjump"/>
            </p:cNvPr>
            <p:cNvSpPr>
              <a:spLocks noChangeArrowheads="1"/>
            </p:cNvSpPr>
            <p:nvPr userDrawn="1"/>
          </p:nvSpPr>
          <p:spPr bwMode="auto">
            <a:xfrm>
              <a:off x="2382" y="85"/>
              <a:ext cx="5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主题训练</a:t>
              </a:r>
              <a:endParaRPr kumimoji="0" 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Group 53"/>
          <p:cNvGrpSpPr/>
          <p:nvPr userDrawn="1"/>
        </p:nvGrpSpPr>
        <p:grpSpPr bwMode="auto">
          <a:xfrm>
            <a:off x="8255446" y="158924"/>
            <a:ext cx="935037" cy="287338"/>
            <a:chOff x="2366" y="79"/>
            <a:chExt cx="589" cy="181"/>
          </a:xfrm>
        </p:grpSpPr>
        <p:sp>
          <p:nvSpPr>
            <p:cNvPr id="27" name="AutoShape 54"/>
            <p:cNvSpPr>
              <a:spLocks noChangeArrowheads="1"/>
            </p:cNvSpPr>
            <p:nvPr userDrawn="1"/>
          </p:nvSpPr>
          <p:spPr bwMode="auto">
            <a:xfrm>
              <a:off x="2366" y="79"/>
              <a:ext cx="589" cy="181"/>
            </a:xfrm>
            <a:prstGeom prst="roundRect">
              <a:avLst>
                <a:gd name="adj" fmla="val 29833"/>
              </a:avLst>
            </a:prstGeom>
            <a:solidFill>
              <a:schemeClr val="bg2"/>
            </a:solidFill>
            <a:ln w="9525" algn="ctr">
              <a:solidFill>
                <a:srgbClr val="FF66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endParaRPr lang="zh-CN" altLang="en-US"/>
            </a:p>
          </p:txBody>
        </p:sp>
        <p:sp>
          <p:nvSpPr>
            <p:cNvPr id="28" name="Rectangle 55">
              <a:hlinkClick r:id="rId6" action="ppaction://hlinksldjump"/>
            </p:cNvPr>
            <p:cNvSpPr>
              <a:spLocks noChangeArrowheads="1"/>
            </p:cNvSpPr>
            <p:nvPr userDrawn="1"/>
          </p:nvSpPr>
          <p:spPr bwMode="auto">
            <a:xfrm>
              <a:off x="2382" y="85"/>
              <a:ext cx="5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主题探究</a:t>
              </a:r>
              <a:endParaRPr kumimoji="0" 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Group 53"/>
          <p:cNvGrpSpPr/>
          <p:nvPr userDrawn="1"/>
        </p:nvGrpSpPr>
        <p:grpSpPr bwMode="auto">
          <a:xfrm>
            <a:off x="9336633" y="157336"/>
            <a:ext cx="935037" cy="287338"/>
            <a:chOff x="2366" y="79"/>
            <a:chExt cx="589" cy="181"/>
          </a:xfrm>
        </p:grpSpPr>
        <p:sp>
          <p:nvSpPr>
            <p:cNvPr id="30" name="AutoShape 54"/>
            <p:cNvSpPr>
              <a:spLocks noChangeArrowheads="1"/>
            </p:cNvSpPr>
            <p:nvPr userDrawn="1"/>
          </p:nvSpPr>
          <p:spPr bwMode="auto">
            <a:xfrm>
              <a:off x="2366" y="79"/>
              <a:ext cx="589" cy="181"/>
            </a:xfrm>
            <a:prstGeom prst="roundRect">
              <a:avLst>
                <a:gd name="adj" fmla="val 29833"/>
              </a:avLst>
            </a:prstGeom>
            <a:solidFill>
              <a:schemeClr val="bg2"/>
            </a:solidFill>
            <a:ln w="9525" algn="ctr">
              <a:solidFill>
                <a:srgbClr val="FF66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endParaRPr lang="zh-CN" altLang="en-US"/>
            </a:p>
          </p:txBody>
        </p:sp>
        <p:sp>
          <p:nvSpPr>
            <p:cNvPr id="31" name="Rectangle 55">
              <a:hlinkClick r:id="rId7" action="ppaction://hlinksldjump"/>
            </p:cNvPr>
            <p:cNvSpPr>
              <a:spLocks noChangeArrowheads="1"/>
            </p:cNvSpPr>
            <p:nvPr userDrawn="1"/>
          </p:nvSpPr>
          <p:spPr bwMode="auto">
            <a:xfrm>
              <a:off x="2382" y="85"/>
              <a:ext cx="5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知识拓展</a:t>
              </a:r>
              <a:endParaRPr kumimoji="0" 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73014-5AB9-48C2-9062-D4ED2F2D61B2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3266" y="692696"/>
            <a:ext cx="11353719" cy="695575"/>
          </a:xfrm>
        </p:spPr>
        <p:txBody>
          <a:bodyPr wrap="square">
            <a:spAutoFit/>
          </a:bodyPr>
          <a:lstStyle>
            <a:lvl1pPr marL="0" indent="720090" algn="just">
              <a:lnSpc>
                <a:spcPct val="140000"/>
              </a:lnSpc>
              <a:spcBef>
                <a:spcPts val="0"/>
              </a:spcBef>
              <a:buFontTx/>
              <a:buNone/>
              <a:tabLst>
                <a:tab pos="5467350" algn="l"/>
                <a:tab pos="9601200" algn="l"/>
              </a:tabLst>
              <a:defRPr sz="2800" b="1" baseline="0">
                <a:latin typeface="Times New Roman" panose="02020603050405020304" pitchFamily="18" charset="0"/>
              </a:defRPr>
            </a:lvl1pPr>
            <a:lvl2pPr marL="457200" indent="0">
              <a:buFontTx/>
              <a:buNone/>
              <a:defRPr sz="2800" b="1"/>
            </a:lvl2pPr>
            <a:lvl3pPr marL="914400" indent="0">
              <a:buFontTx/>
              <a:buNone/>
              <a:defRPr sz="2800" b="1"/>
            </a:lvl3pPr>
            <a:lvl4pPr marL="1371600" indent="0">
              <a:buFontTx/>
              <a:buNone/>
              <a:defRPr sz="2800" b="1"/>
            </a:lvl4pPr>
            <a:lvl5pPr marL="1828800" indent="0">
              <a:buFontTx/>
              <a:buNone/>
              <a:defRPr sz="2800" b="1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43B44-62C3-4753-9576-31FF9BDEE458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8" name="Line 42"/>
          <p:cNvSpPr>
            <a:spLocks noChangeShapeType="1"/>
          </p:cNvSpPr>
          <p:nvPr userDrawn="1"/>
        </p:nvSpPr>
        <p:spPr bwMode="auto">
          <a:xfrm>
            <a:off x="12700" y="517699"/>
            <a:ext cx="12190413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pSp>
        <p:nvGrpSpPr>
          <p:cNvPr id="59" name="Group 43"/>
          <p:cNvGrpSpPr/>
          <p:nvPr userDrawn="1"/>
        </p:nvGrpSpPr>
        <p:grpSpPr bwMode="auto">
          <a:xfrm>
            <a:off x="-517525" y="-18876"/>
            <a:ext cx="3684588" cy="549275"/>
            <a:chOff x="-205" y="-8"/>
            <a:chExt cx="2321" cy="346"/>
          </a:xfrm>
        </p:grpSpPr>
        <p:sp>
          <p:nvSpPr>
            <p:cNvPr id="60" name="AutoShape 44"/>
            <p:cNvSpPr>
              <a:spLocks noChangeArrowheads="1"/>
            </p:cNvSpPr>
            <p:nvPr userDrawn="1"/>
          </p:nvSpPr>
          <p:spPr bwMode="auto">
            <a:xfrm flipV="1">
              <a:off x="67" y="-8"/>
              <a:ext cx="2049" cy="346"/>
            </a:xfrm>
            <a:custGeom>
              <a:avLst/>
              <a:gdLst>
                <a:gd name="G0" fmla="+- 1942 0 0"/>
                <a:gd name="G1" fmla="+- 21600 0 1942"/>
                <a:gd name="G2" fmla="*/ 1942 1 2"/>
                <a:gd name="G3" fmla="+- 21600 0 G2"/>
                <a:gd name="G4" fmla="+/ 1942 21600 2"/>
                <a:gd name="G5" fmla="+/ G1 0 2"/>
                <a:gd name="G6" fmla="*/ 21600 21600 1942"/>
                <a:gd name="G7" fmla="*/ G6 1 2"/>
                <a:gd name="G8" fmla="+- 21600 0 G7"/>
                <a:gd name="G9" fmla="*/ 21600 1 2"/>
                <a:gd name="G10" fmla="+- 1942 0 G9"/>
                <a:gd name="G11" fmla="?: G10 G8 0"/>
                <a:gd name="G12" fmla="?: G10 G7 21600"/>
                <a:gd name="T0" fmla="*/ 20629 w 21600"/>
                <a:gd name="T1" fmla="*/ 10800 h 21600"/>
                <a:gd name="T2" fmla="*/ 10800 w 21600"/>
                <a:gd name="T3" fmla="*/ 21600 h 21600"/>
                <a:gd name="T4" fmla="*/ 971 w 21600"/>
                <a:gd name="T5" fmla="*/ 10800 h 21600"/>
                <a:gd name="T6" fmla="*/ 10800 w 21600"/>
                <a:gd name="T7" fmla="*/ 0 h 21600"/>
                <a:gd name="T8" fmla="*/ 2771 w 21600"/>
                <a:gd name="T9" fmla="*/ 2771 h 21600"/>
                <a:gd name="T10" fmla="*/ 18829 w 21600"/>
                <a:gd name="T11" fmla="*/ 188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942" y="21600"/>
                  </a:lnTo>
                  <a:lnTo>
                    <a:pt x="196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FBA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endParaRPr lang="zh-CN" altLang="en-US"/>
            </a:p>
          </p:txBody>
        </p:sp>
        <p:sp>
          <p:nvSpPr>
            <p:cNvPr id="61" name="AutoShape 45"/>
            <p:cNvSpPr>
              <a:spLocks noChangeArrowheads="1"/>
            </p:cNvSpPr>
            <p:nvPr userDrawn="1"/>
          </p:nvSpPr>
          <p:spPr bwMode="auto">
            <a:xfrm flipV="1">
              <a:off x="-69" y="-8"/>
              <a:ext cx="2049" cy="346"/>
            </a:xfrm>
            <a:custGeom>
              <a:avLst/>
              <a:gdLst>
                <a:gd name="G0" fmla="+- 1942 0 0"/>
                <a:gd name="G1" fmla="+- 21600 0 1942"/>
                <a:gd name="G2" fmla="*/ 1942 1 2"/>
                <a:gd name="G3" fmla="+- 21600 0 G2"/>
                <a:gd name="G4" fmla="+/ 1942 21600 2"/>
                <a:gd name="G5" fmla="+/ G1 0 2"/>
                <a:gd name="G6" fmla="*/ 21600 21600 1942"/>
                <a:gd name="G7" fmla="*/ G6 1 2"/>
                <a:gd name="G8" fmla="+- 21600 0 G7"/>
                <a:gd name="G9" fmla="*/ 21600 1 2"/>
                <a:gd name="G10" fmla="+- 1942 0 G9"/>
                <a:gd name="G11" fmla="?: G10 G8 0"/>
                <a:gd name="G12" fmla="?: G10 G7 21600"/>
                <a:gd name="T0" fmla="*/ 20629 w 21600"/>
                <a:gd name="T1" fmla="*/ 10800 h 21600"/>
                <a:gd name="T2" fmla="*/ 10800 w 21600"/>
                <a:gd name="T3" fmla="*/ 21600 h 21600"/>
                <a:gd name="T4" fmla="*/ 971 w 21600"/>
                <a:gd name="T5" fmla="*/ 10800 h 21600"/>
                <a:gd name="T6" fmla="*/ 10800 w 21600"/>
                <a:gd name="T7" fmla="*/ 0 h 21600"/>
                <a:gd name="T8" fmla="*/ 2771 w 21600"/>
                <a:gd name="T9" fmla="*/ 2771 h 21600"/>
                <a:gd name="T10" fmla="*/ 18829 w 21600"/>
                <a:gd name="T11" fmla="*/ 188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942" y="21600"/>
                  </a:lnTo>
                  <a:lnTo>
                    <a:pt x="196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DA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endParaRPr lang="zh-CN" altLang="en-US"/>
            </a:p>
          </p:txBody>
        </p:sp>
        <p:sp>
          <p:nvSpPr>
            <p:cNvPr id="62" name="AutoShape 46"/>
            <p:cNvSpPr>
              <a:spLocks noChangeArrowheads="1"/>
            </p:cNvSpPr>
            <p:nvPr userDrawn="1"/>
          </p:nvSpPr>
          <p:spPr bwMode="auto">
            <a:xfrm flipV="1">
              <a:off x="-205" y="-8"/>
              <a:ext cx="2049" cy="346"/>
            </a:xfrm>
            <a:custGeom>
              <a:avLst/>
              <a:gdLst>
                <a:gd name="G0" fmla="+- 1942 0 0"/>
                <a:gd name="G1" fmla="+- 21600 0 1942"/>
                <a:gd name="G2" fmla="*/ 1942 1 2"/>
                <a:gd name="G3" fmla="+- 21600 0 G2"/>
                <a:gd name="G4" fmla="+/ 1942 21600 2"/>
                <a:gd name="G5" fmla="+/ G1 0 2"/>
                <a:gd name="G6" fmla="*/ 21600 21600 1942"/>
                <a:gd name="G7" fmla="*/ G6 1 2"/>
                <a:gd name="G8" fmla="+- 21600 0 G7"/>
                <a:gd name="G9" fmla="*/ 21600 1 2"/>
                <a:gd name="G10" fmla="+- 1942 0 G9"/>
                <a:gd name="G11" fmla="?: G10 G8 0"/>
                <a:gd name="G12" fmla="?: G10 G7 21600"/>
                <a:gd name="T0" fmla="*/ 20629 w 21600"/>
                <a:gd name="T1" fmla="*/ 10800 h 21600"/>
                <a:gd name="T2" fmla="*/ 10800 w 21600"/>
                <a:gd name="T3" fmla="*/ 21600 h 21600"/>
                <a:gd name="T4" fmla="*/ 971 w 21600"/>
                <a:gd name="T5" fmla="*/ 10800 h 21600"/>
                <a:gd name="T6" fmla="*/ 10800 w 21600"/>
                <a:gd name="T7" fmla="*/ 0 h 21600"/>
                <a:gd name="T8" fmla="*/ 2771 w 21600"/>
                <a:gd name="T9" fmla="*/ 2771 h 21600"/>
                <a:gd name="T10" fmla="*/ 18829 w 21600"/>
                <a:gd name="T11" fmla="*/ 188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942" y="21600"/>
                  </a:lnTo>
                  <a:lnTo>
                    <a:pt x="196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8C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3" name="Rectangle 47"/>
          <p:cNvSpPr>
            <a:spLocks noChangeArrowheads="1"/>
          </p:cNvSpPr>
          <p:nvPr userDrawn="1"/>
        </p:nvSpPr>
        <p:spPr bwMode="auto">
          <a:xfrm>
            <a:off x="12700" y="6750224"/>
            <a:ext cx="12190413" cy="107950"/>
          </a:xfrm>
          <a:prstGeom prst="rect">
            <a:avLst/>
          </a:prstGeom>
          <a:solidFill>
            <a:srgbClr val="008CD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/>
          <a:lstStyle/>
          <a:p>
            <a:endParaRPr lang="zh-CN" altLang="en-US"/>
          </a:p>
        </p:txBody>
      </p:sp>
      <p:sp>
        <p:nvSpPr>
          <p:cNvPr id="1024" name="Rectangle 48"/>
          <p:cNvSpPr>
            <a:spLocks noChangeArrowheads="1"/>
          </p:cNvSpPr>
          <p:nvPr userDrawn="1"/>
        </p:nvSpPr>
        <p:spPr bwMode="auto">
          <a:xfrm>
            <a:off x="1336675" y="22399"/>
            <a:ext cx="1103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地 理</a:t>
            </a: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73" name="Picture 49" descr="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7163" y="12874"/>
            <a:ext cx="5778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高考金钥匙+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2874"/>
            <a:ext cx="898525" cy="48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Rectangle 51"/>
          <p:cNvSpPr>
            <a:spLocks noChangeArrowheads="1"/>
          </p:cNvSpPr>
          <p:nvPr userDrawn="1"/>
        </p:nvSpPr>
        <p:spPr bwMode="auto">
          <a:xfrm>
            <a:off x="33338" y="-15701"/>
            <a:ext cx="144462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26" name="Rectangle 52"/>
          <p:cNvSpPr>
            <a:spLocks noChangeArrowheads="1"/>
          </p:cNvSpPr>
          <p:nvPr userDrawn="1"/>
        </p:nvSpPr>
        <p:spPr bwMode="auto">
          <a:xfrm>
            <a:off x="-12700" y="-15701"/>
            <a:ext cx="144463" cy="549275"/>
          </a:xfrm>
          <a:prstGeom prst="rect">
            <a:avLst/>
          </a:prstGeom>
          <a:solidFill>
            <a:srgbClr val="0059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pSp>
        <p:nvGrpSpPr>
          <p:cNvPr id="86" name="Group 53"/>
          <p:cNvGrpSpPr/>
          <p:nvPr userDrawn="1"/>
        </p:nvGrpSpPr>
        <p:grpSpPr bwMode="auto">
          <a:xfrm>
            <a:off x="9264625" y="158924"/>
            <a:ext cx="935037" cy="287338"/>
            <a:chOff x="2366" y="79"/>
            <a:chExt cx="589" cy="181"/>
          </a:xfrm>
        </p:grpSpPr>
        <p:sp>
          <p:nvSpPr>
            <p:cNvPr id="87" name="AutoShape 54"/>
            <p:cNvSpPr>
              <a:spLocks noChangeArrowheads="1"/>
            </p:cNvSpPr>
            <p:nvPr userDrawn="1"/>
          </p:nvSpPr>
          <p:spPr bwMode="auto">
            <a:xfrm>
              <a:off x="2366" y="79"/>
              <a:ext cx="589" cy="181"/>
            </a:xfrm>
            <a:prstGeom prst="roundRect">
              <a:avLst>
                <a:gd name="adj" fmla="val 29833"/>
              </a:avLst>
            </a:prstGeom>
            <a:solidFill>
              <a:schemeClr val="bg2"/>
            </a:solidFill>
            <a:ln w="9525" algn="ctr">
              <a:solidFill>
                <a:srgbClr val="FF66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endParaRPr lang="zh-CN" altLang="en-US"/>
            </a:p>
          </p:txBody>
        </p:sp>
        <p:sp>
          <p:nvSpPr>
            <p:cNvPr id="88" name="Rectangle 55">
              <a:hlinkClick r:id="rId4" action="ppaction://hlinksldjump"/>
            </p:cNvPr>
            <p:cNvSpPr>
              <a:spLocks noChangeArrowheads="1"/>
            </p:cNvSpPr>
            <p:nvPr userDrawn="1"/>
          </p:nvSpPr>
          <p:spPr bwMode="auto">
            <a:xfrm>
              <a:off x="2382" y="85"/>
              <a:ext cx="5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技巧阐释</a:t>
              </a:r>
              <a:endParaRPr kumimoji="0" 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9" name="Group 53"/>
          <p:cNvGrpSpPr/>
          <p:nvPr userDrawn="1"/>
        </p:nvGrpSpPr>
        <p:grpSpPr bwMode="auto">
          <a:xfrm>
            <a:off x="10415686" y="158924"/>
            <a:ext cx="935037" cy="287338"/>
            <a:chOff x="2366" y="79"/>
            <a:chExt cx="589" cy="181"/>
          </a:xfrm>
        </p:grpSpPr>
        <p:sp>
          <p:nvSpPr>
            <p:cNvPr id="90" name="AutoShape 54"/>
            <p:cNvSpPr>
              <a:spLocks noChangeArrowheads="1"/>
            </p:cNvSpPr>
            <p:nvPr userDrawn="1"/>
          </p:nvSpPr>
          <p:spPr bwMode="auto">
            <a:xfrm>
              <a:off x="2366" y="79"/>
              <a:ext cx="589" cy="181"/>
            </a:xfrm>
            <a:prstGeom prst="roundRect">
              <a:avLst>
                <a:gd name="adj" fmla="val 29833"/>
              </a:avLst>
            </a:prstGeom>
            <a:solidFill>
              <a:schemeClr val="bg2"/>
            </a:solidFill>
            <a:ln w="9525" algn="ctr">
              <a:solidFill>
                <a:srgbClr val="FF66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endParaRPr lang="zh-CN" altLang="en-US"/>
            </a:p>
          </p:txBody>
        </p:sp>
        <p:sp>
          <p:nvSpPr>
            <p:cNvPr id="91" name="Rectangle 55">
              <a:hlinkClick r:id="rId5" action="ppaction://hlinksldjump"/>
            </p:cNvPr>
            <p:cNvSpPr>
              <a:spLocks noChangeArrowheads="1"/>
            </p:cNvSpPr>
            <p:nvPr userDrawn="1"/>
          </p:nvSpPr>
          <p:spPr bwMode="auto">
            <a:xfrm>
              <a:off x="2382" y="85"/>
              <a:ext cx="5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主题训练</a:t>
              </a:r>
              <a:endParaRPr kumimoji="0" 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B84D6-2453-4FE3-B3BE-64B30D65583A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hyperlink" Target="&#20027;&#39064;4%20&#24494;&#19987;&#39064;3.docx" TargetMode="External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2782838" y="5445224"/>
            <a:ext cx="92890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方正小标宋_GBK" pitchFamily="65" charset="-122"/>
              </a:rPr>
              <a:t>微专题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方正小标宋_GBK" pitchFamily="65" charset="-122"/>
              </a:rPr>
              <a:t>3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方正小标宋_GBK" pitchFamily="65" charset="-122"/>
              </a:rPr>
              <a:t>　水体温度</a:t>
            </a:r>
            <a:endParaRPr kumimoji="0" 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4799062" y="2348880"/>
            <a:ext cx="72721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rPr>
              <a:t>第二部分　主题整合突破</a:t>
            </a:r>
            <a:endParaRPr kumimoji="0" lang="en-US" altLang="zh-CN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4583038" y="3501008"/>
            <a:ext cx="7488163" cy="81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主题四　气温、地温、水温</a:t>
            </a:r>
            <a:endParaRPr kumimoji="0" lang="zh-CN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3266" y="692696"/>
            <a:ext cx="11353719" cy="3041858"/>
          </a:xfrm>
        </p:spPr>
        <p:txBody>
          <a:bodyPr/>
          <a:lstStyle/>
          <a:p>
            <a:pPr indent="713740">
              <a:tabLst>
                <a:tab pos="5600700" algn="l"/>
                <a:tab pos="9601200" algn="l"/>
              </a:tabLst>
            </a:pPr>
            <a:r>
              <a:rPr lang="zh-CN" altLang="zh-CN" kern="100" dirty="0">
                <a:latin typeface="Times New Roman" panose="02020603050405020304"/>
                <a:ea typeface="黑体" panose="02010609060101010101" pitchFamily="2" charset="-122"/>
                <a:cs typeface="Times New Roman" panose="02020603050405020304"/>
              </a:rPr>
              <a:t>材料　</a:t>
            </a: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海域西部的黑龙江是注入鄂霍次克海的最大河流，其水量丰富，有机质含量高。海域东侧的堪察加半岛是虎头海雕的重要栖息地，虎头海雕常在浮冰上捕食鱼类</a:t>
            </a:r>
            <a:r>
              <a:rPr lang="en-US" altLang="zh-CN" kern="100" dirty="0">
                <a:latin typeface="Times New Roman" panose="02020603050405020304"/>
                <a:ea typeface="楷体" panose="02010609060101010101" charset="-122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图</a:t>
            </a:r>
            <a:r>
              <a:rPr lang="en-US" altLang="zh-CN" kern="100" dirty="0">
                <a:latin typeface="宋体" panose="02010600030101010101" pitchFamily="2" charset="-122"/>
                <a:ea typeface="楷体" panose="02010609060101010101" charset="-122"/>
                <a:cs typeface="Times New Roman" panose="02020603050405020304"/>
              </a:rPr>
              <a:t>Ⅱ</a:t>
            </a:r>
            <a:r>
              <a:rPr lang="en-US" altLang="zh-CN" kern="100" dirty="0">
                <a:latin typeface="Times New Roman" panose="02020603050405020304"/>
                <a:ea typeface="楷体" panose="02010609060101010101" charset="-122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。每年冬季，虎头海雕伴随流冰，从堪察加半岛向北海道迁徙越冬。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阅读材料，完成以下探究。</a:t>
            </a:r>
            <a:endParaRPr lang="zh-CN" altLang="zh-CN" sz="1050" kern="100" dirty="0">
              <a:latin typeface="等线"/>
              <a:ea typeface="等线"/>
              <a:cs typeface="Courier New" panose="02070309020205020404"/>
            </a:endParaRPr>
          </a:p>
          <a:p>
            <a:endParaRPr lang="zh-CN" altLang="en-US" dirty="0"/>
          </a:p>
        </p:txBody>
      </p:sp>
      <p:pic>
        <p:nvPicPr>
          <p:cNvPr id="3074" name="Picture 2" descr="21BJYSDL14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681" y="3429000"/>
            <a:ext cx="3768725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3266" y="692696"/>
            <a:ext cx="11353719" cy="3645100"/>
          </a:xfrm>
        </p:spPr>
        <p:txBody>
          <a:bodyPr/>
          <a:lstStyle/>
          <a:p>
            <a:pPr indent="713740">
              <a:tabLst>
                <a:tab pos="5600700" algn="l"/>
                <a:tab pos="9601200" algn="l"/>
              </a:tabLst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(7)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分析流冰对虎头海雕迁徙越冬的积极作用。</a:t>
            </a:r>
            <a:endParaRPr lang="zh-CN" altLang="zh-CN" sz="1050" kern="100" dirty="0">
              <a:latin typeface="等线"/>
              <a:ea typeface="等线"/>
              <a:cs typeface="Courier New" panose="02070309020205020404"/>
            </a:endParaRPr>
          </a:p>
          <a:p>
            <a:pPr indent="713740">
              <a:tabLst>
                <a:tab pos="5600700" algn="l"/>
                <a:tab pos="9601200" algn="l"/>
              </a:tabLst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ea typeface="黑体" panose="02010609060101010101" pitchFamily="2" charset="-122"/>
                <a:cs typeface="Times New Roman" panose="02020603050405020304"/>
              </a:rPr>
              <a:t>【答案】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虎头海雕以流冰为承载体南下，节省体力；流冰为虎头海雕提供捕食场所；流冰将黑龙江输送的大量有机质携带至北海道海域，藻类和鱼类繁多，为虎头海雕提供食物保障；海洋表层的流冰对下层海水起到保温作用，利于冬季鱼类的生长。</a:t>
            </a:r>
            <a:endParaRPr lang="zh-CN" altLang="zh-CN" sz="1050" kern="100" dirty="0">
              <a:latin typeface="等线"/>
              <a:ea typeface="等线"/>
              <a:cs typeface="Courier New" panose="02070309020205020404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栏目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57" y="620688"/>
            <a:ext cx="3743325" cy="121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830957" y="1009626"/>
            <a:ext cx="25209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方正行楷_GBK" pitchFamily="65" charset="-122"/>
              </a:rPr>
              <a:t>知识拓展</a:t>
            </a: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413266" y="1941337"/>
            <a:ext cx="11353719" cy="4918269"/>
          </a:xfrm>
        </p:spPr>
        <p:txBody>
          <a:bodyPr/>
          <a:lstStyle/>
          <a:p>
            <a:pPr indent="713740" algn="ctr">
              <a:tabLst>
                <a:tab pos="5600700" algn="l"/>
                <a:tab pos="9601200" algn="l"/>
              </a:tabLst>
            </a:pPr>
            <a:r>
              <a:rPr lang="zh-CN" altLang="zh-CN" kern="100" dirty="0">
                <a:latin typeface="Times New Roman" panose="02020603050405020304"/>
                <a:ea typeface="黑体" panose="02010609060101010101" pitchFamily="2" charset="-122"/>
                <a:cs typeface="Times New Roman" panose="02020603050405020304"/>
              </a:rPr>
              <a:t>冰层的</a:t>
            </a:r>
            <a:r>
              <a:rPr lang="en-US" altLang="zh-CN" kern="100" dirty="0">
                <a:latin typeface="宋体" panose="02010600030101010101" pitchFamily="2" charset="-122"/>
                <a:ea typeface="等线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2" charset="-122"/>
                <a:cs typeface="Times New Roman" panose="02020603050405020304"/>
              </a:rPr>
              <a:t>温室效应</a:t>
            </a:r>
            <a:r>
              <a:rPr lang="en-US" altLang="zh-CN" kern="100" dirty="0">
                <a:latin typeface="宋体" panose="02010600030101010101" pitchFamily="2" charset="-122"/>
                <a:ea typeface="等线"/>
                <a:cs typeface="Times New Roman" panose="02020603050405020304"/>
              </a:rPr>
              <a:t>”</a:t>
            </a:r>
            <a:endParaRPr lang="zh-CN" altLang="zh-CN" sz="1050" kern="100" dirty="0">
              <a:latin typeface="等线"/>
              <a:ea typeface="等线"/>
              <a:cs typeface="Courier New" panose="02070309020205020404"/>
            </a:endParaRPr>
          </a:p>
          <a:p>
            <a:pPr indent="713740">
              <a:tabLst>
                <a:tab pos="5600700" algn="l"/>
                <a:tab pos="9601200" algn="l"/>
              </a:tabLst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水体结冰主要是冰面上面的冷空气吸热，与空气接触的上层水首先低到水的凝固点先结冰。冰是热的不良导体，冰层隔断了冰层下的水与外界的热量交换。同时由于水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 </a:t>
            </a:r>
            <a:r>
              <a:rPr lang="en-US" altLang="zh-CN" kern="100" dirty="0">
                <a:latin typeface="宋体" panose="02010600030101010101" pitchFamily="2" charset="-122"/>
                <a:ea typeface="等线"/>
                <a:cs typeface="Times New Roman" panose="02020603050405020304"/>
              </a:rPr>
              <a:t>℃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时密度最大，当底层水温达到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 </a:t>
            </a:r>
            <a:r>
              <a:rPr lang="en-US" altLang="zh-CN" kern="100" dirty="0">
                <a:latin typeface="宋体" panose="02010600030101010101" pitchFamily="2" charset="-122"/>
                <a:ea typeface="等线"/>
                <a:cs typeface="Times New Roman" panose="02020603050405020304"/>
              </a:rPr>
              <a:t>℃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时，上下层水不易循环，底层水的热量不易丧失。若气温足够低，冰面的水长时间热传导还是可以结冰，但随着冰层的加厚，冰层的保温作用也不断加强。若冰层的透明度较好，阳光可穿过冰层，加热冰层下的水体，形成</a:t>
            </a:r>
            <a:r>
              <a:rPr lang="en-US" altLang="zh-CN" kern="100" dirty="0">
                <a:latin typeface="宋体" panose="02010600030101010101" pitchFamily="2" charset="-122"/>
                <a:ea typeface="等线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温室效应</a:t>
            </a:r>
            <a:r>
              <a:rPr lang="en-US" altLang="zh-CN" kern="100" dirty="0">
                <a:latin typeface="宋体" panose="02010600030101010101" pitchFamily="2" charset="-122"/>
                <a:ea typeface="等线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sz="1050" kern="100" dirty="0">
              <a:effectLst/>
              <a:latin typeface="等线"/>
              <a:ea typeface="等线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3266" y="1437281"/>
            <a:ext cx="11353719" cy="1835374"/>
          </a:xfrm>
        </p:spPr>
        <p:txBody>
          <a:bodyPr/>
          <a:lstStyle/>
          <a:p>
            <a:pPr indent="713740">
              <a:tabLst>
                <a:tab pos="5600700" algn="l"/>
                <a:tab pos="9601200" algn="l"/>
              </a:tabLst>
            </a:pPr>
            <a:r>
              <a:rPr lang="en-US" altLang="zh-CN" kern="100" dirty="0">
                <a:latin typeface="Times New Roman" panose="02020603050405020304"/>
                <a:ea typeface="黑体" panose="02010609060101010101" pitchFamily="2" charset="-122"/>
                <a:cs typeface="Courier New" panose="02070309020205020404"/>
              </a:rPr>
              <a:t>(2020·7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2" charset="-122"/>
                <a:cs typeface="Times New Roman" panose="02020603050405020304"/>
              </a:rPr>
              <a:t>月浙江选考卷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2" charset="-122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如图为两极地区多年平均海冰面积年内变化图。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据此完成下题。</a:t>
            </a:r>
            <a:endParaRPr lang="zh-CN" altLang="zh-CN" sz="1050" kern="100" dirty="0">
              <a:latin typeface="等线"/>
              <a:ea typeface="等线"/>
              <a:cs typeface="Courier New" panose="02070309020205020404"/>
            </a:endParaRPr>
          </a:p>
          <a:p>
            <a:endParaRPr lang="zh-CN" altLang="en-US" dirty="0"/>
          </a:p>
        </p:txBody>
      </p:sp>
      <p:pic>
        <p:nvPicPr>
          <p:cNvPr id="2050" name="Picture 2" descr="K:\小样\4\学生+教师\科学试做.tif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4" y="811445"/>
            <a:ext cx="2103120" cy="54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95" y="1484784"/>
            <a:ext cx="5715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XD4-3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854" y="2924944"/>
            <a:ext cx="7567613" cy="332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3266" y="692696"/>
            <a:ext cx="11353719" cy="3105150"/>
          </a:xfrm>
        </p:spPr>
        <p:txBody>
          <a:bodyPr/>
          <a:lstStyle/>
          <a:p>
            <a:pPr indent="713740">
              <a:tabLst>
                <a:tab pos="5600700" algn="l"/>
                <a:tab pos="9601200" algn="l"/>
              </a:tabLst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对比两极地区年内海冰消融速度差异，原因可能是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	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　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1050" kern="100" dirty="0">
              <a:latin typeface="等线"/>
              <a:ea typeface="等线"/>
              <a:cs typeface="Courier New" panose="02070309020205020404"/>
            </a:endParaRPr>
          </a:p>
          <a:p>
            <a:pPr indent="713740">
              <a:tabLst>
                <a:tab pos="5600700" algn="l"/>
                <a:tab pos="9601200" algn="l"/>
              </a:tabLst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．南极地区受西风漂流影响，海冰消融慢</a:t>
            </a:r>
            <a:endParaRPr lang="zh-CN" altLang="zh-CN" sz="1050" kern="100" dirty="0">
              <a:latin typeface="等线"/>
              <a:ea typeface="等线"/>
              <a:cs typeface="Courier New" panose="02070309020205020404"/>
            </a:endParaRPr>
          </a:p>
          <a:p>
            <a:pPr indent="713740">
              <a:tabLst>
                <a:tab pos="5600700" algn="l"/>
                <a:tab pos="9601200" algn="l"/>
              </a:tabLst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．北极地区受北大西洋暖流影响，海冰消融快</a:t>
            </a:r>
            <a:endParaRPr lang="zh-CN" altLang="zh-CN" sz="1050" kern="100" dirty="0">
              <a:latin typeface="等线"/>
              <a:ea typeface="等线"/>
              <a:cs typeface="Courier New" panose="02070309020205020404"/>
            </a:endParaRPr>
          </a:p>
          <a:p>
            <a:pPr indent="713740">
              <a:tabLst>
                <a:tab pos="5600700" algn="l"/>
                <a:tab pos="9601200" algn="l"/>
              </a:tabLst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．南极地区下垫面比热小，吸热升温快，海冰消融快</a:t>
            </a:r>
            <a:endParaRPr lang="zh-CN" altLang="zh-CN" sz="1050" kern="100" dirty="0">
              <a:latin typeface="等线"/>
              <a:ea typeface="等线"/>
              <a:cs typeface="Courier New" panose="02070309020205020404"/>
            </a:endParaRPr>
          </a:p>
          <a:p>
            <a:pPr indent="713740">
              <a:tabLst>
                <a:tab pos="5600700" algn="l"/>
                <a:tab pos="9601200" algn="l"/>
              </a:tabLst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．北极地区臭氧空洞小，太阳辐射强度大，海冰消融慢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0343515" y="836295"/>
            <a:ext cx="4063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smtClean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C</a:t>
            </a:r>
            <a:endParaRPr lang="en-US" altLang="zh-CN" sz="2800" smtClean="0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3266" y="692696"/>
            <a:ext cx="11353719" cy="4851585"/>
          </a:xfrm>
        </p:spPr>
        <p:txBody>
          <a:bodyPr/>
          <a:lstStyle/>
          <a:p>
            <a:pPr indent="713740">
              <a:tabLst>
                <a:tab pos="5600700" algn="l"/>
                <a:tab pos="9601200" algn="l"/>
              </a:tabLst>
            </a:pPr>
            <a:r>
              <a:rPr lang="zh-CN" altLang="zh-CN" kern="100" dirty="0">
                <a:solidFill>
                  <a:srgbClr val="0000FF"/>
                </a:solidFill>
                <a:latin typeface="Times New Roman" panose="02020603050405020304"/>
                <a:ea typeface="黑体" panose="02010609060101010101" pitchFamily="2" charset="-122"/>
                <a:cs typeface="Times New Roman" panose="02020603050405020304"/>
              </a:rPr>
              <a:t>【解析】</a:t>
            </a: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根据海冰面积大小和南、北半球气温特点，可知左图为北极地区，如图为南极地区。据图分析北极地区海冰</a:t>
            </a:r>
            <a:r>
              <a:rPr lang="en-US" altLang="zh-CN" kern="100" dirty="0">
                <a:latin typeface="Times New Roman" panose="02020603050405020304"/>
                <a:ea typeface="楷体" panose="02010609060101010101" charset="-122"/>
                <a:cs typeface="Courier New" panose="02070309020205020404"/>
              </a:rPr>
              <a:t>3</a:t>
            </a: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月份达到</a:t>
            </a:r>
            <a:r>
              <a:rPr lang="en-US" altLang="zh-CN" kern="100" dirty="0">
                <a:latin typeface="Times New Roman" panose="02020603050405020304"/>
                <a:ea typeface="楷体" panose="02010609060101010101" charset="-122"/>
                <a:cs typeface="Courier New" panose="02070309020205020404"/>
              </a:rPr>
              <a:t>13</a:t>
            </a: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百万</a:t>
            </a:r>
            <a:r>
              <a:rPr lang="en-US" altLang="zh-CN" kern="100" dirty="0">
                <a:latin typeface="Times New Roman" panose="02020603050405020304"/>
                <a:ea typeface="楷体" panose="02010609060101010101" charset="-122"/>
                <a:cs typeface="Courier New" panose="02070309020205020404"/>
              </a:rPr>
              <a:t>km</a:t>
            </a:r>
            <a:r>
              <a:rPr lang="en-US" altLang="zh-CN" kern="100" baseline="30000" dirty="0">
                <a:latin typeface="Times New Roman" panose="02020603050405020304"/>
                <a:ea typeface="楷体" panose="02010609060101010101" charset="-122"/>
                <a:cs typeface="Courier New" panose="02070309020205020404"/>
              </a:rPr>
              <a:t>2</a:t>
            </a: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楷体" panose="02010609060101010101" charset="-122"/>
                <a:cs typeface="Courier New" panose="02070309020205020404"/>
              </a:rPr>
              <a:t>9</a:t>
            </a: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月份达到</a:t>
            </a:r>
            <a:r>
              <a:rPr lang="en-US" altLang="zh-CN" kern="100" dirty="0">
                <a:latin typeface="Times New Roman" panose="02020603050405020304"/>
                <a:ea typeface="楷体" panose="02010609060101010101" charset="-122"/>
                <a:cs typeface="Courier New" panose="02070309020205020404"/>
              </a:rPr>
              <a:t>5</a:t>
            </a: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百万</a:t>
            </a:r>
            <a:r>
              <a:rPr lang="en-US" altLang="zh-CN" kern="100" dirty="0">
                <a:latin typeface="Times New Roman" panose="02020603050405020304"/>
                <a:ea typeface="楷体" panose="02010609060101010101" charset="-122"/>
                <a:cs typeface="Courier New" panose="02070309020205020404"/>
              </a:rPr>
              <a:t>km</a:t>
            </a:r>
            <a:r>
              <a:rPr lang="en-US" altLang="zh-CN" kern="100" baseline="30000" dirty="0">
                <a:latin typeface="Times New Roman" panose="02020603050405020304"/>
                <a:ea typeface="楷体" panose="02010609060101010101" charset="-122"/>
                <a:cs typeface="Courier New" panose="02070309020205020404"/>
              </a:rPr>
              <a:t>2</a:t>
            </a: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楷体" panose="02010609060101010101" charset="-122"/>
                <a:cs typeface="Courier New" panose="02070309020205020404"/>
              </a:rPr>
              <a:t>7</a:t>
            </a: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个月消融了</a:t>
            </a:r>
            <a:r>
              <a:rPr lang="en-US" altLang="zh-CN" kern="100" dirty="0">
                <a:latin typeface="Times New Roman" panose="02020603050405020304"/>
                <a:ea typeface="楷体" panose="02010609060101010101" charset="-122"/>
                <a:cs typeface="Courier New" panose="02070309020205020404"/>
              </a:rPr>
              <a:t>8</a:t>
            </a: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百万</a:t>
            </a:r>
            <a:r>
              <a:rPr lang="en-US" altLang="zh-CN" kern="100" dirty="0">
                <a:latin typeface="Times New Roman" panose="02020603050405020304"/>
                <a:ea typeface="楷体" panose="02010609060101010101" charset="-122"/>
                <a:cs typeface="Courier New" panose="02070309020205020404"/>
              </a:rPr>
              <a:t>km</a:t>
            </a:r>
            <a:r>
              <a:rPr lang="en-US" altLang="zh-CN" kern="100" baseline="30000" dirty="0">
                <a:latin typeface="Times New Roman" panose="02020603050405020304"/>
                <a:ea typeface="楷体" panose="02010609060101010101" charset="-122"/>
                <a:cs typeface="Courier New" panose="02070309020205020404"/>
              </a:rPr>
              <a:t>2</a:t>
            </a: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；南极地区海冰</a:t>
            </a:r>
            <a:r>
              <a:rPr lang="en-US" altLang="zh-CN" kern="100" dirty="0">
                <a:latin typeface="Times New Roman" panose="02020603050405020304"/>
                <a:ea typeface="楷体" panose="02010609060101010101" charset="-122"/>
                <a:cs typeface="Courier New" panose="02070309020205020404"/>
              </a:rPr>
              <a:t>9</a:t>
            </a: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月份达到</a:t>
            </a:r>
            <a:r>
              <a:rPr lang="en-US" altLang="zh-CN" kern="100" dirty="0">
                <a:latin typeface="Times New Roman" panose="02020603050405020304"/>
                <a:ea typeface="楷体" panose="02010609060101010101" charset="-122"/>
                <a:cs typeface="Courier New" panose="02070309020205020404"/>
              </a:rPr>
              <a:t>16</a:t>
            </a: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百万</a:t>
            </a:r>
            <a:r>
              <a:rPr lang="en-US" altLang="zh-CN" kern="100" dirty="0">
                <a:latin typeface="Times New Roman" panose="02020603050405020304"/>
                <a:ea typeface="楷体" panose="02010609060101010101" charset="-122"/>
                <a:cs typeface="Courier New" panose="02070309020205020404"/>
              </a:rPr>
              <a:t>km</a:t>
            </a:r>
            <a:r>
              <a:rPr lang="en-US" altLang="zh-CN" kern="100" baseline="30000" dirty="0">
                <a:latin typeface="Times New Roman" panose="02020603050405020304"/>
                <a:ea typeface="楷体" panose="02010609060101010101" charset="-122"/>
                <a:cs typeface="Courier New" panose="02070309020205020404"/>
              </a:rPr>
              <a:t>2</a:t>
            </a: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楷体" panose="02010609060101010101" charset="-122"/>
                <a:cs typeface="Courier New" panose="02070309020205020404"/>
              </a:rPr>
              <a:t>2</a:t>
            </a: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月份达到</a:t>
            </a:r>
            <a:r>
              <a:rPr lang="en-US" altLang="zh-CN" kern="100" dirty="0">
                <a:latin typeface="Times New Roman" panose="02020603050405020304"/>
                <a:ea typeface="楷体" panose="02010609060101010101" charset="-122"/>
                <a:cs typeface="Courier New" panose="02070309020205020404"/>
              </a:rPr>
              <a:t>2</a:t>
            </a: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百万</a:t>
            </a:r>
            <a:r>
              <a:rPr lang="en-US" altLang="zh-CN" kern="100" dirty="0">
                <a:latin typeface="Times New Roman" panose="02020603050405020304"/>
                <a:ea typeface="楷体" panose="02010609060101010101" charset="-122"/>
                <a:cs typeface="Courier New" panose="02070309020205020404"/>
              </a:rPr>
              <a:t>km</a:t>
            </a:r>
            <a:r>
              <a:rPr lang="en-US" altLang="zh-CN" kern="100" baseline="30000" dirty="0">
                <a:latin typeface="Times New Roman" panose="02020603050405020304"/>
                <a:ea typeface="楷体" panose="02010609060101010101" charset="-122"/>
                <a:cs typeface="Courier New" panose="02070309020205020404"/>
              </a:rPr>
              <a:t>2</a:t>
            </a: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楷体" panose="02010609060101010101" charset="-122"/>
                <a:cs typeface="Courier New" panose="02070309020205020404"/>
              </a:rPr>
              <a:t>6</a:t>
            </a: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个月消融了</a:t>
            </a:r>
            <a:r>
              <a:rPr lang="en-US" altLang="zh-CN" kern="100" dirty="0">
                <a:latin typeface="Times New Roman" panose="02020603050405020304"/>
                <a:ea typeface="楷体" panose="02010609060101010101" charset="-122"/>
                <a:cs typeface="Courier New" panose="02070309020205020404"/>
              </a:rPr>
              <a:t>14</a:t>
            </a: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百万</a:t>
            </a:r>
            <a:r>
              <a:rPr lang="en-US" altLang="zh-CN" kern="100" dirty="0">
                <a:latin typeface="Times New Roman" panose="02020603050405020304"/>
                <a:ea typeface="楷体" panose="02010609060101010101" charset="-122"/>
                <a:cs typeface="Courier New" panose="02070309020205020404"/>
              </a:rPr>
              <a:t>km</a:t>
            </a:r>
            <a:r>
              <a:rPr lang="en-US" altLang="zh-CN" kern="100" baseline="30000" dirty="0">
                <a:latin typeface="Times New Roman" panose="02020603050405020304"/>
                <a:ea typeface="楷体" panose="02010609060101010101" charset="-122"/>
                <a:cs typeface="Courier New" panose="02070309020205020404"/>
              </a:rPr>
              <a:t>2</a:t>
            </a: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，对比可知南极地区海冰消融速度快，</a:t>
            </a:r>
            <a:r>
              <a:rPr lang="en-US" altLang="zh-CN" kern="100" dirty="0">
                <a:latin typeface="Times New Roman" panose="02020603050405020304"/>
                <a:ea typeface="楷体" panose="02010609060101010101" charset="-122"/>
                <a:cs typeface="Courier New" panose="02070309020205020404"/>
              </a:rPr>
              <a:t>A</a:t>
            </a: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、</a:t>
            </a:r>
            <a:r>
              <a:rPr lang="en-US" altLang="zh-CN" kern="100" dirty="0">
                <a:latin typeface="Times New Roman" panose="02020603050405020304"/>
                <a:ea typeface="楷体" panose="02010609060101010101" charset="-122"/>
                <a:cs typeface="Courier New" panose="02070309020205020404"/>
              </a:rPr>
              <a:t>B</a:t>
            </a: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错误。北极地区是海洋，南极地区是大陆，南极地区下垫面</a:t>
            </a:r>
            <a:r>
              <a:rPr lang="en-US" altLang="zh-CN" kern="100" dirty="0">
                <a:latin typeface="Times New Roman" panose="02020603050405020304"/>
                <a:ea typeface="楷体" panose="02010609060101010101" charset="-122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陆地</a:t>
            </a:r>
            <a:r>
              <a:rPr lang="en-US" altLang="zh-CN" kern="100" dirty="0">
                <a:latin typeface="Times New Roman" panose="02020603050405020304"/>
                <a:ea typeface="楷体" panose="02010609060101010101" charset="-122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比热小，吸热升温快，导致海冰消融快，</a:t>
            </a:r>
            <a:r>
              <a:rPr lang="en-US" altLang="zh-CN" kern="100" dirty="0">
                <a:latin typeface="Times New Roman" panose="02020603050405020304"/>
                <a:ea typeface="楷体" panose="02010609060101010101" charset="-122"/>
                <a:cs typeface="Courier New" panose="02070309020205020404"/>
              </a:rPr>
              <a:t>C</a:t>
            </a: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正确。若太阳辐射强，则海水消融快，</a:t>
            </a:r>
            <a:r>
              <a:rPr lang="en-US" altLang="zh-CN" kern="100" dirty="0">
                <a:latin typeface="Times New Roman" panose="02020603050405020304"/>
                <a:ea typeface="楷体" panose="02010609060101010101" charset="-122"/>
                <a:cs typeface="Courier New" panose="02070309020205020404"/>
              </a:rPr>
              <a:t>D</a:t>
            </a: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错误。</a:t>
            </a:r>
            <a:endParaRPr lang="zh-CN" altLang="zh-CN" sz="1050" kern="100" dirty="0">
              <a:latin typeface="等线"/>
              <a:ea typeface="等线"/>
              <a:cs typeface="Courier New" panose="02070309020205020404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栏目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692150"/>
            <a:ext cx="3743325" cy="121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22300" y="1081088"/>
            <a:ext cx="25209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方正行楷_GBK" pitchFamily="65" charset="-122"/>
                <a:ea typeface="方正行楷_GBK" pitchFamily="65" charset="-122"/>
              </a:rPr>
              <a:t>主题训练</a:t>
            </a:r>
            <a:endParaRPr kumimoji="0" lang="zh-CN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方正行楷_GBK" pitchFamily="65" charset="-122"/>
              <a:ea typeface="方正行楷_GBK" pitchFamily="65" charset="-122"/>
            </a:endParaRPr>
          </a:p>
        </p:txBody>
      </p:sp>
      <p:pic>
        <p:nvPicPr>
          <p:cNvPr id="3074" name="Picture 2" descr="进入WORD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238375"/>
            <a:ext cx="6059488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6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225" y="6205538"/>
            <a:ext cx="7493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谢谢观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765175"/>
            <a:ext cx="6351588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">
            <a:hlinkClick r:id="" action="ppaction://hlinkshowjump?jump=endshow"/>
          </p:cNvPr>
          <p:cNvSpPr txBox="1">
            <a:spLocks noChangeArrowheads="1"/>
          </p:cNvSpPr>
          <p:nvPr/>
        </p:nvSpPr>
        <p:spPr bwMode="auto">
          <a:xfrm>
            <a:off x="10895013" y="6027738"/>
            <a:ext cx="1104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rPr>
              <a:t>Exit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栏目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4" y="620688"/>
            <a:ext cx="3743325" cy="121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901874" y="1009626"/>
            <a:ext cx="25209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4000" dirty="0" smtClean="0">
                <a:latin typeface="方正行楷_GBK" pitchFamily="65" charset="-122"/>
                <a:ea typeface="方正行楷_GBK" pitchFamily="65" charset="-122"/>
              </a:rPr>
              <a:t>归纳提升</a:t>
            </a:r>
            <a:endParaRPr kumimoji="0" lang="zh-CN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方正行楷_GBK" pitchFamily="65" charset="-122"/>
              <a:ea typeface="方正行楷_GBK" pitchFamily="65" charset="-122"/>
            </a:endParaRPr>
          </a:p>
        </p:txBody>
      </p:sp>
      <p:pic>
        <p:nvPicPr>
          <p:cNvPr id="6" name="Picture 2" descr="G:\小样\教师\要点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82" y="2060848"/>
            <a:ext cx="1364285" cy="47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1861529" y="2032717"/>
            <a:ext cx="94902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dirty="0">
                <a:latin typeface="Times New Roman" panose="02020603050405020304"/>
                <a:ea typeface="黑体" panose="02010609060101010101" pitchFamily="2" charset="-122"/>
                <a:cs typeface="Times New Roman" panose="02020603050405020304"/>
              </a:rPr>
              <a:t>影响水体温度的因素</a:t>
            </a:r>
            <a:endParaRPr lang="zh-CN" altLang="en-US" sz="2800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64" y="2764276"/>
            <a:ext cx="11679206" cy="3401028"/>
          </a:xfrm>
          <a:prstGeom prst="rect">
            <a:avLst/>
          </a:prstGeom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986723" y="2909553"/>
            <a:ext cx="9589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000" b="1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纬度　</a:t>
            </a:r>
            <a:endParaRPr lang="zh-CN" altLang="zh-CN" sz="9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814036" y="2909555"/>
            <a:ext cx="9589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000" b="1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海拔　</a:t>
            </a:r>
            <a:endParaRPr lang="zh-CN" altLang="zh-CN" sz="9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636306" y="3335343"/>
            <a:ext cx="9589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000" b="1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季节　</a:t>
            </a:r>
            <a:endParaRPr lang="zh-CN" altLang="zh-CN" sz="9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798777" y="3933056"/>
            <a:ext cx="9589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000" b="1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暖流　</a:t>
            </a:r>
            <a:endParaRPr lang="zh-CN" altLang="zh-CN" sz="9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8126404" y="3339494"/>
            <a:ext cx="9589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000" b="1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蒸发　</a:t>
            </a:r>
            <a:endParaRPr lang="zh-CN" altLang="zh-CN" sz="9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9350540" y="3339494"/>
            <a:ext cx="9589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000" b="1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寒流　</a:t>
            </a:r>
            <a:endParaRPr lang="zh-CN" altLang="zh-CN" sz="9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7622348" y="4468547"/>
            <a:ext cx="9589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000" b="1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结冰　</a:t>
            </a:r>
            <a:endParaRPr lang="zh-CN" altLang="zh-CN" sz="9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8824607" y="4882027"/>
            <a:ext cx="9589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000" b="1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吸热　</a:t>
            </a:r>
            <a:endParaRPr lang="zh-CN" altLang="zh-CN" sz="9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0104841" y="4882027"/>
            <a:ext cx="9589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000" b="1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放热　</a:t>
            </a:r>
            <a:endParaRPr lang="zh-CN" altLang="zh-CN" sz="9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小样\教师\要点2.tif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82" y="814134"/>
            <a:ext cx="1364285" cy="47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861529" y="764704"/>
            <a:ext cx="94902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dirty="0">
                <a:latin typeface="Times New Roman" panose="02020603050405020304"/>
                <a:ea typeface="黑体" panose="02010609060101010101" pitchFamily="2" charset="-122"/>
                <a:cs typeface="Times New Roman" panose="02020603050405020304"/>
              </a:rPr>
              <a:t>海水温度的分布规律</a:t>
            </a:r>
            <a:endParaRPr lang="zh-CN" altLang="en-US" sz="2800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18542" y="1412776"/>
          <a:ext cx="11953328" cy="4788365"/>
        </p:xfrm>
        <a:graphic>
          <a:graphicData uri="http://schemas.openxmlformats.org/drawingml/2006/table">
            <a:tbl>
              <a:tblPr/>
              <a:tblGrid>
                <a:gridCol w="936104"/>
                <a:gridCol w="2736304"/>
                <a:gridCol w="8280920"/>
              </a:tblGrid>
              <a:tr h="564294">
                <a:tc rowSpan="3"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  <a:tabLst>
                          <a:tab pos="5600700" algn="l"/>
                          <a:tab pos="9601200" algn="l"/>
                        </a:tabLst>
                      </a:pPr>
                      <a:r>
                        <a:rPr lang="zh-CN" sz="2800" b="1" kern="100" dirty="0" smtClean="0"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水平分布</a:t>
                      </a:r>
                      <a:endParaRPr lang="zh-CN" sz="2800" kern="100" dirty="0">
                        <a:effectLst/>
                        <a:latin typeface="等线"/>
                        <a:ea typeface="等线"/>
                        <a:cs typeface="Courier New" panose="02070309020205020404"/>
                      </a:endParaRPr>
                    </a:p>
                  </a:txBody>
                  <a:tcPr marL="34637" marR="346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  <a:tabLst>
                          <a:tab pos="5600700" algn="l"/>
                          <a:tab pos="9601200" algn="l"/>
                        </a:tabLst>
                      </a:pPr>
                      <a:r>
                        <a:rPr lang="zh-CN" sz="2800" b="1" kern="100" smtClean="0"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同一海区</a:t>
                      </a:r>
                      <a:endParaRPr lang="zh-CN" sz="2800" kern="100">
                        <a:effectLst/>
                        <a:latin typeface="等线"/>
                        <a:ea typeface="等线"/>
                        <a:cs typeface="Courier New" panose="02070309020205020404"/>
                      </a:endParaRPr>
                    </a:p>
                  </a:txBody>
                  <a:tcPr marL="34637" marR="346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  <a:tabLst>
                          <a:tab pos="5600700" algn="l"/>
                          <a:tab pos="9601200" algn="l"/>
                        </a:tabLst>
                      </a:pPr>
                      <a:r>
                        <a:rPr lang="en-US" sz="2800" b="1" kern="100" dirty="0" smtClean="0"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Courier New" panose="02070309020205020404"/>
                        </a:rPr>
                        <a:t>_______</a:t>
                      </a:r>
                      <a:r>
                        <a:rPr lang="zh-CN" sz="2800" b="1" kern="100" dirty="0" smtClean="0"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水温高，</a:t>
                      </a:r>
                      <a:r>
                        <a:rPr lang="en-US" sz="2800" b="1" kern="100" dirty="0" smtClean="0"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Courier New" panose="02070309020205020404"/>
                        </a:rPr>
                        <a:t>_______</a:t>
                      </a:r>
                      <a:r>
                        <a:rPr lang="zh-CN" sz="2800" b="1" kern="100" dirty="0" smtClean="0"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水温低</a:t>
                      </a:r>
                      <a:endParaRPr lang="zh-CN" sz="2800" kern="100" dirty="0">
                        <a:effectLst/>
                        <a:latin typeface="等线"/>
                        <a:ea typeface="等线"/>
                        <a:cs typeface="Courier New" panose="02070309020205020404"/>
                      </a:endParaRPr>
                    </a:p>
                  </a:txBody>
                  <a:tcPr marL="34637" marR="346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3917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  <a:tabLst>
                          <a:tab pos="5600700" algn="l"/>
                          <a:tab pos="9601200" algn="l"/>
                        </a:tabLst>
                      </a:pPr>
                      <a:r>
                        <a:rPr lang="zh-CN" sz="2800" b="1" kern="100" smtClean="0"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不同纬度海区</a:t>
                      </a:r>
                      <a:endParaRPr lang="zh-CN" sz="2800" kern="100" dirty="0">
                        <a:effectLst/>
                        <a:latin typeface="等线"/>
                        <a:ea typeface="等线"/>
                        <a:cs typeface="Courier New" panose="02070309020205020404"/>
                      </a:endParaRPr>
                    </a:p>
                  </a:txBody>
                  <a:tcPr marL="34637" marR="346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  <a:tabLst>
                          <a:tab pos="5600700" algn="l"/>
                          <a:tab pos="9601200" algn="l"/>
                        </a:tabLst>
                      </a:pPr>
                      <a:r>
                        <a:rPr lang="zh-CN" sz="2800" b="1" kern="100" smtClean="0"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纬度较低处水温较高，</a:t>
                      </a:r>
                      <a:r>
                        <a:rPr lang="en-US" sz="2800" b="1" kern="100" smtClean="0"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Courier New" panose="02070309020205020404"/>
                        </a:rPr>
                        <a:t>_______</a:t>
                      </a:r>
                      <a:r>
                        <a:rPr lang="zh-CN" sz="2800" b="1" kern="100" smtClean="0"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较高处水温较低</a:t>
                      </a:r>
                      <a:r>
                        <a:rPr lang="en-US" sz="2800" b="1" kern="100" smtClean="0"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Courier New" panose="02070309020205020404"/>
                        </a:rPr>
                        <a:t>(</a:t>
                      </a:r>
                      <a:r>
                        <a:rPr lang="zh-CN" sz="2800" b="1" kern="100" smtClean="0"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全球海水温度分布规律：由低纬向高纬度海区递减</a:t>
                      </a:r>
                      <a:r>
                        <a:rPr lang="en-US" sz="2800" b="1" kern="100" smtClean="0"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Courier New" panose="02070309020205020404"/>
                        </a:rPr>
                        <a:t>)</a:t>
                      </a:r>
                      <a:endParaRPr lang="zh-CN" sz="2800" kern="100">
                        <a:effectLst/>
                        <a:latin typeface="等线"/>
                        <a:ea typeface="等线"/>
                        <a:cs typeface="Courier New" panose="02070309020205020404"/>
                      </a:endParaRPr>
                    </a:p>
                  </a:txBody>
                  <a:tcPr marL="34637" marR="346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59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  <a:tabLst>
                          <a:tab pos="5600700" algn="l"/>
                          <a:tab pos="9601200" algn="l"/>
                        </a:tabLst>
                      </a:pPr>
                      <a:r>
                        <a:rPr lang="zh-CN" sz="2800" b="1" kern="100" smtClean="0"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相同纬度海区</a:t>
                      </a:r>
                      <a:endParaRPr lang="zh-CN" sz="2800" kern="100">
                        <a:effectLst/>
                        <a:latin typeface="等线"/>
                        <a:ea typeface="等线"/>
                        <a:cs typeface="Courier New" panose="02070309020205020404"/>
                      </a:endParaRPr>
                    </a:p>
                  </a:txBody>
                  <a:tcPr marL="34637" marR="346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  <a:tabLst>
                          <a:tab pos="5600700" algn="l"/>
                          <a:tab pos="9601200" algn="l"/>
                        </a:tabLst>
                      </a:pPr>
                      <a:r>
                        <a:rPr lang="en-US" sz="2800" b="1" kern="100" smtClean="0"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Courier New" panose="02070309020205020404"/>
                        </a:rPr>
                        <a:t>_______</a:t>
                      </a:r>
                      <a:r>
                        <a:rPr lang="zh-CN" sz="2800" b="1" kern="100" smtClean="0"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流经的海区水温偏高，</a:t>
                      </a:r>
                      <a:r>
                        <a:rPr lang="en-US" sz="2800" b="1" kern="100" smtClean="0"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Courier New" panose="02070309020205020404"/>
                        </a:rPr>
                        <a:t>_______</a:t>
                      </a:r>
                      <a:r>
                        <a:rPr lang="zh-CN" sz="2800" b="1" kern="100" smtClean="0"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流经的海区水温偏低</a:t>
                      </a:r>
                      <a:endParaRPr lang="zh-CN" sz="2800" kern="100">
                        <a:effectLst/>
                        <a:latin typeface="等线"/>
                        <a:ea typeface="等线"/>
                        <a:cs typeface="Courier New" panose="02070309020205020404"/>
                      </a:endParaRPr>
                    </a:p>
                  </a:txBody>
                  <a:tcPr marL="34637" marR="346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590">
                <a:tc rowSpan="2"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  <a:tabLst>
                          <a:tab pos="5600700" algn="l"/>
                          <a:tab pos="9601200" algn="l"/>
                        </a:tabLst>
                      </a:pPr>
                      <a:r>
                        <a:rPr lang="zh-CN" sz="2800" b="1" kern="100" smtClean="0"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垂直分布</a:t>
                      </a:r>
                      <a:endParaRPr lang="zh-CN" sz="2800" kern="100">
                        <a:effectLst/>
                        <a:latin typeface="等线"/>
                        <a:ea typeface="等线"/>
                        <a:cs typeface="Courier New" panose="02070309020205020404"/>
                      </a:endParaRPr>
                    </a:p>
                  </a:txBody>
                  <a:tcPr marL="34637" marR="346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  <a:tabLst>
                          <a:tab pos="5600700" algn="l"/>
                          <a:tab pos="9601200" algn="l"/>
                        </a:tabLst>
                      </a:pPr>
                      <a:r>
                        <a:rPr lang="zh-CN" sz="2800" b="1" kern="100" smtClean="0"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总趋势</a:t>
                      </a:r>
                      <a:endParaRPr lang="zh-CN" sz="2800" kern="100">
                        <a:effectLst/>
                        <a:latin typeface="等线"/>
                        <a:ea typeface="等线"/>
                        <a:cs typeface="Courier New" panose="02070309020205020404"/>
                      </a:endParaRPr>
                    </a:p>
                  </a:txBody>
                  <a:tcPr marL="34637" marR="346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  <a:tabLst>
                          <a:tab pos="5600700" algn="l"/>
                          <a:tab pos="9601200" algn="l"/>
                        </a:tabLst>
                      </a:pPr>
                      <a:r>
                        <a:rPr lang="zh-CN" sz="2800" b="1" kern="100" smtClean="0"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水温</a:t>
                      </a:r>
                      <a:r>
                        <a:rPr lang="en-US" sz="2800" b="1" kern="100" smtClean="0"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Courier New" panose="02070309020205020404"/>
                        </a:rPr>
                        <a:t>___________________</a:t>
                      </a:r>
                      <a:r>
                        <a:rPr lang="zh-CN" sz="2800" b="1" kern="100" smtClean="0"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，</a:t>
                      </a:r>
                      <a:r>
                        <a:rPr lang="en-US" sz="2800" b="1" kern="100" smtClean="0"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Courier New" panose="02070309020205020404"/>
                        </a:rPr>
                        <a:t>1 000</a:t>
                      </a:r>
                      <a:r>
                        <a:rPr lang="zh-CN" sz="2800" b="1" kern="100" smtClean="0"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米以下的深层海水，海水温度随水深变化不大，经常保持着低温状态</a:t>
                      </a:r>
                      <a:endParaRPr lang="zh-CN" sz="2800" kern="100">
                        <a:effectLst/>
                        <a:latin typeface="等线"/>
                        <a:ea typeface="等线"/>
                        <a:cs typeface="Courier New" panose="02070309020205020404"/>
                      </a:endParaRPr>
                    </a:p>
                  </a:txBody>
                  <a:tcPr marL="34637" marR="346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294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  <a:tabLst>
                          <a:tab pos="5600700" algn="l"/>
                          <a:tab pos="9601200" algn="l"/>
                        </a:tabLst>
                      </a:pPr>
                      <a:r>
                        <a:rPr lang="zh-CN" sz="2800" b="1" kern="100" smtClean="0"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时空变化</a:t>
                      </a:r>
                      <a:endParaRPr lang="zh-CN" sz="2800" kern="100">
                        <a:effectLst/>
                        <a:latin typeface="等线"/>
                        <a:ea typeface="等线"/>
                        <a:cs typeface="Courier New" panose="02070309020205020404"/>
                      </a:endParaRPr>
                    </a:p>
                  </a:txBody>
                  <a:tcPr marL="34637" marR="346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  <a:tabLst>
                          <a:tab pos="5600700" algn="l"/>
                          <a:tab pos="9601200" algn="l"/>
                        </a:tabLst>
                      </a:pPr>
                      <a:r>
                        <a:rPr lang="zh-CN" sz="2800" b="1" kern="100" dirty="0" smtClean="0"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主要存在于海水表层，水层越深，变化越</a:t>
                      </a:r>
                      <a:r>
                        <a:rPr lang="en-US" sz="2800" b="1" kern="100" dirty="0" smtClean="0"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Courier New" panose="02070309020205020404"/>
                        </a:rPr>
                        <a:t>_____</a:t>
                      </a:r>
                      <a:endParaRPr lang="zh-CN" sz="2800" kern="100" dirty="0">
                        <a:effectLst/>
                        <a:latin typeface="等线"/>
                        <a:ea typeface="等线"/>
                        <a:cs typeface="Courier New" panose="02070309020205020404"/>
                      </a:endParaRPr>
                    </a:p>
                  </a:txBody>
                  <a:tcPr marL="34637" marR="346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970653" y="1412776"/>
            <a:ext cx="12666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夏季　</a:t>
            </a:r>
            <a:endParaRPr lang="zh-CN" altLang="zh-CN" sz="2800" b="1" kern="100" dirty="0"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562941" y="1418783"/>
            <a:ext cx="12666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冬季　</a:t>
            </a:r>
            <a:endParaRPr lang="zh-CN" altLang="zh-CN" sz="1050" kern="100" dirty="0">
              <a:cs typeface="Times New Roman" panose="02020603050405020304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643061" y="2060848"/>
            <a:ext cx="12666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纬度　</a:t>
            </a:r>
            <a:endParaRPr lang="zh-CN" altLang="zh-CN" sz="1050" kern="100" dirty="0">
              <a:cs typeface="Times New Roman" panose="02020603050405020304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970653" y="3212976"/>
            <a:ext cx="12666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暖流　</a:t>
            </a:r>
            <a:endParaRPr lang="zh-CN" altLang="zh-CN" sz="1050" kern="100" dirty="0">
              <a:cs typeface="Times New Roman" panose="02020603050405020304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8795189" y="3230576"/>
            <a:ext cx="12666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寒流　</a:t>
            </a:r>
            <a:endParaRPr lang="zh-CN" altLang="zh-CN" sz="1050" kern="100" dirty="0">
              <a:cs typeface="Times New Roman" panose="02020603050405020304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680683" y="4437112"/>
            <a:ext cx="34307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随深度增加而递减　</a:t>
            </a:r>
            <a:endParaRPr lang="zh-CN" altLang="zh-CN" sz="1050" kern="100" dirty="0">
              <a:cs typeface="Times New Roman" panose="02020603050405020304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0343678" y="5589240"/>
            <a:ext cx="9060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小　</a:t>
            </a:r>
            <a:endParaRPr lang="zh-CN" altLang="zh-CN" sz="1050" kern="100" dirty="0"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栏目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57" y="620688"/>
            <a:ext cx="3743325" cy="121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830957" y="1009626"/>
            <a:ext cx="25209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方正行楷_GBK" pitchFamily="65" charset="-122"/>
              </a:rPr>
              <a:t>主题探究</a:t>
            </a: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内容占位符 2"/>
          <p:cNvSpPr txBox="1"/>
          <p:nvPr/>
        </p:nvSpPr>
        <p:spPr>
          <a:xfrm>
            <a:off x="413266" y="1772816"/>
            <a:ext cx="11353719" cy="62889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720090" algn="just" defTabSz="914400" rtl="0" eaLnBrk="1" latinLnBrk="0" hangingPunct="1">
              <a:lnSpc>
                <a:spcPct val="140000"/>
              </a:lnSpc>
              <a:spcBef>
                <a:spcPts val="0"/>
              </a:spcBef>
              <a:buFontTx/>
              <a:buNone/>
              <a:tabLst>
                <a:tab pos="5467350" algn="l"/>
                <a:tab pos="9601200" algn="l"/>
              </a:tabLst>
              <a:defRPr sz="2800" b="1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/>
            <a:r>
              <a:rPr lang="en-US" altLang="zh-CN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dirty="0">
                <a:latin typeface="Times New Roman" panose="02020603050405020304"/>
                <a:ea typeface="黑体" panose="02010609060101010101" pitchFamily="2" charset="-122"/>
                <a:cs typeface="Times New Roman" panose="02020603050405020304"/>
              </a:rPr>
              <a:t>太平洋冰窖</a:t>
            </a:r>
            <a:r>
              <a:rPr lang="en-US" altLang="zh-CN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en-US" altLang="zh-CN" dirty="0">
                <a:latin typeface="Times New Roman" panose="02020603050405020304"/>
                <a:ea typeface="黑体" panose="02010609060101010101" pitchFamily="2" charset="-122"/>
              </a:rPr>
              <a:t>——</a:t>
            </a:r>
            <a:r>
              <a:rPr lang="zh-CN" altLang="zh-CN" dirty="0">
                <a:latin typeface="Times New Roman" panose="02020603050405020304"/>
                <a:ea typeface="黑体" panose="02010609060101010101" pitchFamily="2" charset="-122"/>
                <a:cs typeface="Times New Roman" panose="02020603050405020304"/>
              </a:rPr>
              <a:t>鄂霍次克海</a:t>
            </a: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413266" y="2348880"/>
            <a:ext cx="11353719" cy="4851585"/>
          </a:xfrm>
        </p:spPr>
        <p:txBody>
          <a:bodyPr/>
          <a:lstStyle/>
          <a:p>
            <a:pPr indent="713740">
              <a:tabLst>
                <a:tab pos="5600700" algn="l"/>
                <a:tab pos="9601200" algn="l"/>
              </a:tabLst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海水结冰状况与水温、盐度和水深等因素有关。海冰含盐量接近淡水，适当处理后可作为淡水资源。鄂霍茨克海是太平洋西北部的边缘海，冬季大部分海域被海冰覆盖，结冰最厚可达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米，被称作</a:t>
            </a:r>
            <a:r>
              <a:rPr lang="en-US" altLang="zh-CN" kern="100" dirty="0">
                <a:latin typeface="宋体" panose="02010600030101010101" pitchFamily="2" charset="-122"/>
                <a:ea typeface="等线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太平洋冰窖</a:t>
            </a:r>
            <a:r>
              <a:rPr lang="en-US" altLang="zh-CN" kern="100" dirty="0">
                <a:latin typeface="宋体" panose="02010600030101010101" pitchFamily="2" charset="-122"/>
                <a:ea typeface="等线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。每年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～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月，鄂霍次克海北部的浮冰会南下来到日本北海道沿岸，形成著名的流冰旅游景观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流冰是冰花或冰块随着风、浪、流作用下产生的流动现象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。北海道是流冰的最佳观赏地点，这里是全球纬度最低且有流冰现象的海域，但流冰现象具有不确定性，常有游客无功而返。</a:t>
            </a:r>
            <a:endParaRPr lang="zh-CN" altLang="zh-CN" sz="1050" kern="100" dirty="0">
              <a:latin typeface="等线"/>
              <a:ea typeface="等线"/>
              <a:cs typeface="Courier New" panose="02070309020205020404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3266" y="692696"/>
            <a:ext cx="11353719" cy="1835374"/>
          </a:xfrm>
        </p:spPr>
        <p:txBody>
          <a:bodyPr/>
          <a:lstStyle/>
          <a:p>
            <a:pPr indent="713740">
              <a:tabLst>
                <a:tab pos="5600700" algn="l"/>
                <a:tab pos="9601200" algn="l"/>
              </a:tabLst>
            </a:pP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图</a:t>
            </a:r>
            <a:r>
              <a:rPr lang="en-US" altLang="zh-CN" kern="100" dirty="0">
                <a:latin typeface="宋体" panose="02010600030101010101" pitchFamily="2" charset="-122"/>
                <a:ea typeface="楷体" panose="02010609060101010101" charset="-122"/>
                <a:cs typeface="Times New Roman" panose="02020603050405020304"/>
              </a:rPr>
              <a:t>Ⅰ</a:t>
            </a:r>
            <a:r>
              <a:rPr lang="zh-CN" altLang="zh-CN" kern="100" dirty="0">
                <a:latin typeface="Times New Roman" panose="02020603050405020304"/>
                <a:ea typeface="楷体" panose="02010609060101010101" charset="-122"/>
                <a:cs typeface="Times New Roman" panose="02020603050405020304"/>
              </a:rPr>
              <a:t>为鄂霍次克海冬季流冰分布边界图。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阅读图文资料，完成下列探究。</a:t>
            </a:r>
            <a:endParaRPr lang="zh-CN" altLang="zh-CN" sz="1050" kern="100" dirty="0">
              <a:latin typeface="等线"/>
              <a:ea typeface="等线"/>
              <a:cs typeface="Courier New" panose="02070309020205020404"/>
            </a:endParaRPr>
          </a:p>
          <a:p>
            <a:endParaRPr lang="zh-CN" altLang="en-US" dirty="0"/>
          </a:p>
        </p:txBody>
      </p:sp>
      <p:pic>
        <p:nvPicPr>
          <p:cNvPr id="2050" name="Picture 2" descr="21BJYSDL1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5" y="1331615"/>
            <a:ext cx="8134350" cy="526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3266" y="692696"/>
            <a:ext cx="11353719" cy="5454827"/>
          </a:xfrm>
        </p:spPr>
        <p:txBody>
          <a:bodyPr/>
          <a:lstStyle/>
          <a:p>
            <a:pPr indent="713740">
              <a:tabLst>
                <a:tab pos="5600700" algn="l"/>
                <a:tab pos="9601200" algn="l"/>
              </a:tabLst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分析鄂霍次克海成为</a:t>
            </a:r>
            <a:r>
              <a:rPr lang="en-US" altLang="zh-CN" kern="100" dirty="0">
                <a:latin typeface="宋体" panose="02010600030101010101" pitchFamily="2" charset="-122"/>
                <a:ea typeface="等线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太平洋冰窖</a:t>
            </a:r>
            <a:r>
              <a:rPr lang="en-US" altLang="zh-CN" kern="100" dirty="0">
                <a:latin typeface="宋体" panose="02010600030101010101" pitchFamily="2" charset="-122"/>
                <a:ea typeface="等线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的原因。</a:t>
            </a:r>
            <a:endParaRPr lang="zh-CN" altLang="zh-CN" sz="1050" kern="100" dirty="0">
              <a:latin typeface="等线"/>
              <a:ea typeface="等线"/>
              <a:cs typeface="Courier New" panose="02070309020205020404"/>
            </a:endParaRPr>
          </a:p>
          <a:p>
            <a:pPr indent="713740">
              <a:tabLst>
                <a:tab pos="5600700" algn="l"/>
                <a:tab pos="9601200" algn="l"/>
              </a:tabLst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ea typeface="黑体" panose="02010609060101010101" pitchFamily="2" charset="-122"/>
                <a:cs typeface="Times New Roman" panose="02020603050405020304"/>
              </a:rPr>
              <a:t>【答案】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纬度较高，获得太阳辐射少；受寒流影响大；受冬季风影响大，降温剧烈；海域封闭，与大洋的能量交换较少。</a:t>
            </a:r>
            <a:endParaRPr lang="zh-CN" altLang="zh-CN" sz="1050" kern="100" dirty="0">
              <a:latin typeface="等线"/>
              <a:ea typeface="等线"/>
              <a:cs typeface="Courier New" panose="02070309020205020404"/>
            </a:endParaRPr>
          </a:p>
          <a:p>
            <a:pPr indent="713740">
              <a:tabLst>
                <a:tab pos="5600700" algn="l"/>
                <a:tab pos="9601200" algn="l"/>
              </a:tabLst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海冰适当处理后可作为淡水资源。试评价鄂霍次克海开发此资源的条件。</a:t>
            </a:r>
            <a:endParaRPr lang="zh-CN" altLang="zh-CN" sz="1050" kern="100" dirty="0">
              <a:latin typeface="等线"/>
              <a:ea typeface="等线"/>
              <a:cs typeface="Courier New" panose="02070309020205020404"/>
            </a:endParaRPr>
          </a:p>
          <a:p>
            <a:pPr indent="713740">
              <a:tabLst>
                <a:tab pos="5600700" algn="l"/>
                <a:tab pos="9601200" algn="l"/>
              </a:tabLst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ea typeface="黑体" panose="02010609060101010101" pitchFamily="2" charset="-122"/>
                <a:cs typeface="Times New Roman" panose="02020603050405020304"/>
              </a:rPr>
              <a:t>【答案】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有利条件：纬度高，结冰厚度大；海域面积广，海冰资源量大；海冰分布靠近海岸，易开采。不利条件：气候寒冷，开发成本高；沿海地区人口密度小，市场需求量小。</a:t>
            </a:r>
            <a:endParaRPr lang="zh-CN" altLang="zh-CN" sz="1050" kern="100" dirty="0">
              <a:latin typeface="等线"/>
              <a:ea typeface="等线"/>
              <a:cs typeface="Courier New" panose="02070309020205020404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3266" y="789209"/>
            <a:ext cx="11353719" cy="4851585"/>
          </a:xfrm>
        </p:spPr>
        <p:txBody>
          <a:bodyPr/>
          <a:lstStyle/>
          <a:p>
            <a:pPr indent="713740">
              <a:tabLst>
                <a:tab pos="5600700" algn="l"/>
                <a:tab pos="9601200" algn="l"/>
              </a:tabLst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(3)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推测海冰灾害对沿海产业活动的影响。</a:t>
            </a:r>
            <a:endParaRPr lang="zh-CN" altLang="zh-CN" sz="1050" kern="100" dirty="0">
              <a:latin typeface="等线"/>
              <a:ea typeface="等线"/>
              <a:cs typeface="Courier New" panose="02070309020205020404"/>
            </a:endParaRPr>
          </a:p>
          <a:p>
            <a:pPr indent="713740">
              <a:tabLst>
                <a:tab pos="5600700" algn="l"/>
                <a:tab pos="9601200" algn="l"/>
              </a:tabLst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ea typeface="黑体" panose="02010609060101010101" pitchFamily="2" charset="-122"/>
                <a:cs typeface="Times New Roman" panose="02020603050405020304"/>
              </a:rPr>
              <a:t>【答案】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海冰易封锁港口，阻塞航道，影响海上航运；危害油气勘探和生产，损坏海洋工程；危害海洋渔业生产。</a:t>
            </a:r>
            <a:endParaRPr lang="zh-CN" altLang="zh-CN" sz="1050" kern="100" dirty="0">
              <a:latin typeface="等线"/>
              <a:ea typeface="等线"/>
              <a:cs typeface="Courier New" panose="02070309020205020404"/>
            </a:endParaRPr>
          </a:p>
          <a:p>
            <a:pPr indent="713740">
              <a:tabLst>
                <a:tab pos="5600700" algn="l"/>
                <a:tab pos="9601200" algn="l"/>
              </a:tabLst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(4)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描述北海道流冰的形成过程。</a:t>
            </a:r>
            <a:endParaRPr lang="zh-CN" altLang="zh-CN" sz="1050" kern="100" dirty="0">
              <a:latin typeface="等线"/>
              <a:ea typeface="等线"/>
              <a:cs typeface="Courier New" panose="02070309020205020404"/>
            </a:endParaRPr>
          </a:p>
          <a:p>
            <a:pPr indent="713740">
              <a:tabLst>
                <a:tab pos="5600700" algn="l"/>
                <a:tab pos="9601200" algn="l"/>
              </a:tabLst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ea typeface="黑体" panose="02010609060101010101" pitchFamily="2" charset="-122"/>
                <a:cs typeface="Times New Roman" panose="02020603050405020304"/>
              </a:rPr>
              <a:t>【答案】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受冬季风和南下寒流的影响，表层海水易冻结成为海冰，为流冰提供冰源；深层海水因降温幅度较小、盐度较高未凝结；海冰在偏北风和南下寒流的共同作用下向南移动，形成流冰。</a:t>
            </a:r>
            <a:endParaRPr lang="zh-CN" altLang="zh-CN" sz="1050" kern="100" dirty="0">
              <a:latin typeface="等线"/>
              <a:ea typeface="等线"/>
              <a:cs typeface="Courier New" panose="02070309020205020404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3266" y="692696"/>
            <a:ext cx="11353719" cy="3041858"/>
          </a:xfrm>
        </p:spPr>
        <p:txBody>
          <a:bodyPr/>
          <a:lstStyle/>
          <a:p>
            <a:pPr indent="713740">
              <a:tabLst>
                <a:tab pos="5600700" algn="l"/>
                <a:tab pos="9601200" algn="l"/>
              </a:tabLst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【问题变式】分析鄂霍次克海南部海域易形成流冰现象的原因。</a:t>
            </a:r>
            <a:endParaRPr lang="zh-CN" altLang="zh-CN" sz="1050" kern="100" dirty="0">
              <a:latin typeface="等线"/>
              <a:ea typeface="等线"/>
              <a:cs typeface="Courier New" panose="02070309020205020404"/>
            </a:endParaRPr>
          </a:p>
          <a:p>
            <a:pPr indent="713740">
              <a:tabLst>
                <a:tab pos="5600700" algn="l"/>
                <a:tab pos="9601200" algn="l"/>
              </a:tabLst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ea typeface="黑体" panose="02010609060101010101" pitchFamily="2" charset="-122"/>
                <a:cs typeface="Times New Roman" panose="02020603050405020304"/>
              </a:rPr>
              <a:t>【答案】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鄂霍次克海南部海域有河流注入，表层海水的盐度低，易结冰；但靠近海沟，海水深，下层海水不易结冰；在南下洋流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寒流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和冬季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西北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风作用下易形成流冰现象。</a:t>
            </a:r>
            <a:endParaRPr lang="zh-CN" altLang="zh-CN" sz="1050" kern="100" dirty="0">
              <a:latin typeface="等线"/>
              <a:ea typeface="等线"/>
              <a:cs typeface="Courier New" panose="02070309020205020404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3266" y="692696"/>
            <a:ext cx="11353719" cy="6124754"/>
          </a:xfrm>
        </p:spPr>
        <p:txBody>
          <a:bodyPr/>
          <a:lstStyle/>
          <a:p>
            <a:pPr indent="713740">
              <a:tabLst>
                <a:tab pos="5600700" algn="l"/>
                <a:tab pos="9601200" algn="l"/>
              </a:tabLst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(5)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说出鄂霍次克海海冰边界的变化特点，并分析其形成原因。</a:t>
            </a:r>
            <a:endParaRPr lang="zh-CN" altLang="zh-CN" sz="1050" kern="100" dirty="0">
              <a:latin typeface="等线"/>
              <a:ea typeface="等线"/>
              <a:cs typeface="Courier New" panose="02070309020205020404"/>
            </a:endParaRPr>
          </a:p>
          <a:p>
            <a:pPr indent="713740">
              <a:tabLst>
                <a:tab pos="5600700" algn="l"/>
                <a:tab pos="9601200" algn="l"/>
              </a:tabLst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ea typeface="黑体" panose="02010609060101010101" pitchFamily="2" charset="-122"/>
                <a:cs typeface="Times New Roman" panose="02020603050405020304"/>
              </a:rPr>
              <a:t>【答案】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变化特点：海冰边界大致与海岸线平行；从近岸海域向远岸海域扩展；西部海域海冰边界扩展速度快。</a:t>
            </a:r>
            <a:endParaRPr lang="zh-CN" altLang="zh-CN" sz="1050" kern="100" dirty="0">
              <a:latin typeface="等线"/>
              <a:ea typeface="等线"/>
              <a:cs typeface="Courier New" panose="02070309020205020404"/>
            </a:endParaRPr>
          </a:p>
          <a:p>
            <a:pPr indent="713740">
              <a:tabLst>
                <a:tab pos="5600700" algn="l"/>
                <a:tab pos="9601200" algn="l"/>
              </a:tabLst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主要原因：冬季，陆地降温速度快，近岸海域先结冰；北部海域纬度高，降温早，先结冰；受寒流影响，西部海域先结冰；黑龙江注入大量淡水，海水盐度低，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使海水表面形成了低盐分的水层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，西部海域易于结冰。</a:t>
            </a:r>
            <a:endParaRPr lang="zh-CN" altLang="zh-CN" sz="1050" kern="100" dirty="0">
              <a:latin typeface="等线"/>
              <a:ea typeface="等线"/>
              <a:cs typeface="Courier New" panose="02070309020205020404"/>
            </a:endParaRPr>
          </a:p>
          <a:p>
            <a:pPr indent="713740">
              <a:tabLst>
                <a:tab pos="5600700" algn="l"/>
                <a:tab pos="9601200" algn="l"/>
              </a:tabLst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(6)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推测北海道流冰具有不确定性的主要原因。</a:t>
            </a:r>
            <a:endParaRPr lang="zh-CN" altLang="zh-CN" sz="1050" kern="100" dirty="0">
              <a:latin typeface="等线"/>
              <a:ea typeface="等线"/>
              <a:cs typeface="Courier New" panose="02070309020205020404"/>
            </a:endParaRPr>
          </a:p>
          <a:p>
            <a:pPr indent="713740">
              <a:tabLst>
                <a:tab pos="5600700" algn="l"/>
                <a:tab pos="9601200" algn="l"/>
              </a:tabLst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ea typeface="黑体" panose="02010609060101010101" pitchFamily="2" charset="-122"/>
                <a:cs typeface="Times New Roman" panose="02020603050405020304"/>
              </a:rPr>
              <a:t>【答案】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受全球变暖影响，冬季海冰规模减小；冬季风不稳定，冬季海冰规模不确定；洋流不稳定，增加海冰被带至近岸的不确定性</a:t>
            </a:r>
            <a:r>
              <a:rPr lang="zh-CN" altLang="zh-CN" kern="100" dirty="0" smtClean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sz="1050" kern="100" dirty="0">
              <a:latin typeface="等线"/>
              <a:ea typeface="等线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PP_MARK_KEY" val="02f0475b-370a-4cfb-9de1-89b753f8e70a"/>
  <p:tag name="COMMONDATA" val="eyJoZGlkIjoiYTZlMDdhMzQ0ODI3ZjI4ZGY4YzIwOTk0ODk2NjI3NmMifQ=="/>
</p:tagLst>
</file>

<file path=ppt/theme/theme1.xml><?xml version="1.0" encoding="utf-8"?>
<a:theme xmlns:a="http://schemas.openxmlformats.org/drawingml/2006/main" name="制作QQ69528139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smtClean="0">
            <a:solidFill>
              <a:srgbClr val="FF0000"/>
            </a:solidFill>
            <a:latin typeface="楷体_GB2312" panose="02010609030101010101" pitchFamily="49" charset="-122"/>
            <a:ea typeface="楷体_GB2312" panose="02010609030101010101" pitchFamily="49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2169</Words>
  <Application>WPS 演示</Application>
  <PresentationFormat>自定义</PresentationFormat>
  <Paragraphs>136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4" baseType="lpstr">
      <vt:lpstr>Arial</vt:lpstr>
      <vt:lpstr>宋体</vt:lpstr>
      <vt:lpstr>Wingdings</vt:lpstr>
      <vt:lpstr>楷体_GB2312</vt:lpstr>
      <vt:lpstr>Times New Roman</vt:lpstr>
      <vt:lpstr>微软雅黑</vt:lpstr>
      <vt:lpstr>方正小标宋_GBK</vt:lpstr>
      <vt:lpstr>黑体</vt:lpstr>
      <vt:lpstr>方正行楷_GBK</vt:lpstr>
      <vt:lpstr>Times New Roman</vt:lpstr>
      <vt:lpstr>Courier New</vt:lpstr>
      <vt:lpstr>等线</vt:lpstr>
      <vt:lpstr>楷体</vt:lpstr>
      <vt:lpstr>Arial Unicode MS</vt:lpstr>
      <vt:lpstr>Calibri</vt:lpstr>
      <vt:lpstr>Tahoma</vt:lpstr>
      <vt:lpstr>制作QQ695281399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WGF</dc:creator>
  <cp:lastModifiedBy>Administrator</cp:lastModifiedBy>
  <cp:revision>77</cp:revision>
  <dcterms:created xsi:type="dcterms:W3CDTF">2020-11-06T05:24:00Z</dcterms:created>
  <dcterms:modified xsi:type="dcterms:W3CDTF">2022-12-10T03:21:40Z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2A9397E2CB2E4C7691FDDB617E78C266</vt:lpwstr>
  </property>
  <property fmtid="{D5CDD505-2E9C-101B-9397-08002B2CF9AE}" pid="3" name="KSOProductBuildVer">
    <vt:lpwstr>2052-11.1.0.12980</vt:lpwstr>
  </property>
</Properties>
</file>