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423" r:id="rId4"/>
    <p:sldId id="435" r:id="rId5"/>
    <p:sldId id="422" r:id="rId6"/>
    <p:sldId id="424" r:id="rId7"/>
    <p:sldId id="431" r:id="rId8"/>
    <p:sldId id="425" r:id="rId9"/>
    <p:sldId id="432" r:id="rId10"/>
    <p:sldId id="426" r:id="rId11"/>
    <p:sldId id="427" r:id="rId12"/>
    <p:sldId id="436" r:id="rId13"/>
    <p:sldId id="428" r:id="rId14"/>
    <p:sldId id="434" r:id="rId15"/>
    <p:sldId id="429" r:id="rId16"/>
    <p:sldId id="430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lenovo" initials="l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786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75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6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tags" Target="../tags/tag62.xm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2.png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631125" y="138119"/>
            <a:ext cx="1433080" cy="430931"/>
            <a:chOff x="468128" y="370735"/>
            <a:chExt cx="1135204" cy="341359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jpeg" /><Relationship Id="rId4" Type="http://schemas.openxmlformats.org/officeDocument/2006/relationships/image" Target="../media/image10.png" /><Relationship Id="rId5" Type="http://schemas.openxmlformats.org/officeDocument/2006/relationships/tags" Target="../tags/tag7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tags" Target="../tags/tag7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jpeg" /><Relationship Id="rId4" Type="http://schemas.openxmlformats.org/officeDocument/2006/relationships/image" Target="../media/image12.png" /><Relationship Id="rId5" Type="http://schemas.openxmlformats.org/officeDocument/2006/relationships/tags" Target="../tags/tag7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.jpeg" /><Relationship Id="rId4" Type="http://schemas.openxmlformats.org/officeDocument/2006/relationships/image" Target="../media/image14.png" /><Relationship Id="rId5" Type="http://schemas.microsoft.com/office/2007/relationships/hdphoto" Target="../media/image15.wdp" /><Relationship Id="rId6" Type="http://schemas.openxmlformats.org/officeDocument/2006/relationships/tags" Target="../tags/tag7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.jpeg" /><Relationship Id="rId4" Type="http://schemas.openxmlformats.org/officeDocument/2006/relationships/image" Target="../media/image16.png" /><Relationship Id="rId5" Type="http://schemas.openxmlformats.org/officeDocument/2006/relationships/image" Target="../media/image17.jpeg" /><Relationship Id="rId6" Type="http://schemas.openxmlformats.org/officeDocument/2006/relationships/image" Target="../media/image18.png" /><Relationship Id="rId7" Type="http://schemas.openxmlformats.org/officeDocument/2006/relationships/tags" Target="../tags/tag7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tags" Target="../tags/tag6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tags" Target="../tags/tag6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5.png" /><Relationship Id="rId5" Type="http://schemas.openxmlformats.org/officeDocument/2006/relationships/tags" Target="../tags/tag6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tags" Target="../tags/tag6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jpeg" /><Relationship Id="rId4" Type="http://schemas.openxmlformats.org/officeDocument/2006/relationships/image" Target="../media/image8.png" /><Relationship Id="rId5" Type="http://schemas.openxmlformats.org/officeDocument/2006/relationships/tags" Target="../tags/tag6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jpeg" /><Relationship Id="rId4" Type="http://schemas.openxmlformats.org/officeDocument/2006/relationships/tags" Target="../tags/tag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jpe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tags" Target="../tags/tag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05" y="1468120"/>
            <a:ext cx="10968990" cy="323659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2020年普通高等学校招生全国统一考试</a:t>
            </a:r>
            <a:br>
              <a:rPr lang="zh-CN" altLang="en-US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br>
              <a:rPr lang="zh-CN" altLang="en-US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br>
              <a:rPr lang="zh-CN" altLang="en-US" sz="489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r>
              <a:rPr lang="zh-CN" altLang="en-US" sz="489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文科</a:t>
            </a:r>
            <a:r>
              <a:rPr lang="zh-CN" altLang="en-US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综合能力测试（全国卷</a:t>
            </a:r>
            <a:r>
              <a:rPr lang="en-US" altLang="zh-CN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</a:t>
            </a:r>
            <a:r>
              <a:rPr lang="zh-CN" altLang="en-US" sz="489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）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36．阅读图文材料，完成下列要求。（22分）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kern="100">
                <a:sym typeface="+mn-ea"/>
              </a:rPr>
              <a:t>葡萄喜光，耐旱。图5为某坡度较大的地方采用顺坡垄方式种植葡萄的景观。该地位于52°N附近，气候湿润。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3）说明温带半干旱地区坡地耕作不宜采用顺坡垄的理由。（6分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）</a:t>
            </a: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顺坡</a:t>
            </a: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垄对多暴雨地区不太友好哟！它灌溉不便！</a:t>
            </a:r>
            <a:endParaRPr lang="en-US" altLang="zh-CN" sz="2000" kern="100" smtClean="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" y="2459990"/>
            <a:ext cx="5269865" cy="424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6672649" y="2504985"/>
            <a:ext cx="48603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</a:t>
            </a:r>
            <a:r>
              <a:rPr lang="zh-CN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（1）顺坡垄不利于保水保土(灌溉不便)。因此，该地区降水应具有以下特点：降水频率高(经常降雨)，强度小(少暴雨或每次降雨量较小) ，降水量季节分配较均匀。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（2）葡萄喜光。种植葡萄宜选择向阳坡(或用方位表示的阳坡，如南坡)。该地纬度高，太阳低(正午太阳高度小)。与梯田相比，顺坡垄接受阳光照射的角度较大，植株和垄接受光照的面积较大。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（3）温带半干旱地区偶有暴雨，种植作物需要灌溉，而坡地顺坡垄不利于保水保</a:t>
            </a:r>
            <a:r>
              <a:rPr lang="zh-CN"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土</a:t>
            </a: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560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000" kern="100">
                <a:sym typeface="+mn-ea"/>
              </a:rPr>
              <a:t>37．阅读图文材料，完成下列要求。（24分）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kern="100">
                <a:sym typeface="+mn-ea"/>
              </a:rPr>
              <a:t>形成玄武岩的岩浆流动性好，喷出冷凝后，形成平坦的地形单元。如图6所示，某海拔500米左右的玄武岩台地上，有较多海拔700米左右的玄武岩平顶山，及少量海拔900米左右的玄武岩尖顶山。调查发现，构成台地、平顶山、尖顶山的玄武岩分别形成于不同喷发时期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3654" y="4475733"/>
            <a:ext cx="6572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（1）指出玄武岩台地形成以来因流水侵蚀而发生的变化。（6分）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（2）根据侵蚀程度，指出构成台地、平顶山、尖顶山的玄武岩形成的先后次序，并说明判断理由。（12分）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（3）说明玄武岩台地上有平顶山、尖顶山分布的原因。（6分）</a:t>
            </a:r>
          </a:p>
        </p:txBody>
      </p:sp>
      <p:pic>
        <p:nvPicPr>
          <p:cNvPr id="2" name="图片 -2147482618" descr="T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" y="2540953"/>
            <a:ext cx="6279515" cy="12975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0336" y="261005"/>
            <a:ext cx="4976463" cy="663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6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675755" y="842020"/>
            <a:ext cx="55162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</a:t>
            </a:r>
            <a:r>
              <a:rPr lang="zh-CN" altLang="zh-CN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（1）台地被流水侵蚀、切割，起伏加大，面积变小。</a:t>
            </a:r>
            <a:endParaRPr lang="zh-CN" altLang="en-US" sz="20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2）形成的先后次序：构成尖顶山的玄武岩、构成平顶山的玄武岩、构成台地的玄武岩。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由：地貌侵蚀程度越严重，说明岩石暴露时间越长，形成时间越早。台地受侵蚀轻，构成台地的玄武岩形成时间最晚；平顶山保留台地的部分特征，构成平顶山的玄武岩形成时间较晚；尖顶山已经没有台地的特征，构成尖顶山的玄武岩形成时间最早。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（3）早中期喷出的岩浆冷凝成玄武岩台地后，大部分被侵蚀，残留的部分为山体。最新（晚）一期喷出的岩浆未能完全覆盖残留山体，冷凝成玄武岩台地，其上仍保留了原有山体。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80340" y="521970"/>
            <a:ext cx="6279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0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000" kern="100">
                <a:sym typeface="+mn-ea"/>
              </a:rPr>
              <a:t>37．阅读图文材料，完成下列要求。（24分）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000" kern="100">
                <a:sym typeface="+mn-ea"/>
              </a:rPr>
              <a:t>形成玄武岩的岩浆流动性好，喷出冷凝后，形成平坦的地形单元。如图6所示，某海拔500米左右的玄武岩台地上，有较多海拔700米左右的玄武岩平顶山，及少量海拔900米左右的玄武岩尖顶山。调查发现，构成台地、平顶山、尖顶山的玄武岩分别形成于不同喷发时期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3654" y="4475733"/>
            <a:ext cx="6572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（1）指出玄武岩台地形成以来因流水侵蚀而发生的变化。（6分）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（2）根据侵蚀程度，指出构成台地、平顶山、尖顶山的玄武岩形成的先后次序，并说明判断理由。（12分）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（3）说明玄武岩台地上有平顶山、尖顶山分布的原因。（6分）</a:t>
            </a:r>
          </a:p>
        </p:txBody>
      </p:sp>
      <p:pic>
        <p:nvPicPr>
          <p:cNvPr id="13" name="图片 -2147482618" descr="T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" y="2540953"/>
            <a:ext cx="6279515" cy="129759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58534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43．[地理——选修3：旅游地理]（10分）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kern="100">
                <a:sym typeface="+mn-ea"/>
              </a:rPr>
              <a:t>景泰蓝制作是北京市地方传统技艺，已入选国家非物质文化遗产名录。近年来，北京市某企业依托其景泰蓝艺术博物馆、景泰蓝制作技艺互动体验中心以及工厂店，在夏秋季节每周五、周六17时至22时，举办“景泰蓝文化体验之夜”活动，吸引众多的市民与游客前来观光和互动。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sz="2400" kern="100"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572885" y="533523"/>
            <a:ext cx="551624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</a:t>
            </a:r>
            <a:r>
              <a:rPr lang="zh-CN" sz="2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延长旅游活动时间，充分挖掘旅游项目与旅游产品的经济价值，增加旅游业收入;带动交通、餐饮、购物等相关产业的发展，提供更多的就业岗位。丰富市民与游客的夜间文化生活；增强市民与游客对景泰蓝技艺的了解，有利于（非物质文化遗产）景泰蓝技艺的保护、传承与发展。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8647" y="4423384"/>
            <a:ext cx="5373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400" kern="100" err="1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简述举办</a:t>
            </a:r>
            <a:r>
              <a:rPr altLang="zh-CN" sz="24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“景泰蓝文化体验之夜</a:t>
            </a:r>
            <a:r>
              <a:rPr altLang="zh-CN" sz="2400" kern="100" err="1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”活动的旅游价值。</a:t>
            </a:r>
          </a:p>
        </p:txBody>
      </p:sp>
      <p:pic>
        <p:nvPicPr>
          <p:cNvPr id="2050" name="Picture 2" descr="https://ss0.bdstatic.com/94oJfD_bAAcT8t7mm9GUKT-xh_/timg?image&amp;quality=100&amp;size=b4000_4000&amp;sec=1594271997&amp;di=6e0d17a852f0365ebab347c61383b4c9&amp;src=http://hbimg.b0.upaiyun.com/c77d6edff77a080d87e5bc6ba77424223543f4e2254b8-YGdgMn_fw65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5897" l="9726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2661" y="2924012"/>
            <a:ext cx="4119339" cy="41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44．[地理——选修6：环境保护]（10分）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kern="100">
                <a:sym typeface="+mn-ea"/>
              </a:rPr>
              <a:t>高原鼠兔多穴居于植被低矮的高山草甸地区，因啃食植物曾被看作是引起高山草向退化的有害动物而被大量灭杀。土壤全氮含量是衡量土壤肥力的重要指标。通常土壤肥力越高，植被生长越好，生态系统抗退化能力越强。图8示意青藏高原某典型区域高原鼠兔有效洞口（有鼠兔活动）密度与土壤全氮含量的关系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563995" y="1432560"/>
            <a:ext cx="551624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</a:t>
            </a:r>
            <a:r>
              <a:rPr lang="zh-CN" sz="24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适的高原鼠兔密度，能够维系土壤肥力，促进高山草甸生长，使之不易退化；密度过大时，大量啃食植被，土壤肥力下降，引起高山草甸退化；密度过小时，高原鼠兔对维持高山草甸的氮循环贡献小，土壤肥力较低，高山草甸易退化。把高原鼠兔数量（密度）控制在合适范围之内，而不是全面灭杀。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4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分析高原鼠兔密度对高山草甸退化的影响，并提出防控高原鼠兔的策略。</a:t>
            </a:r>
          </a:p>
        </p:txBody>
      </p:sp>
      <p:pic>
        <p:nvPicPr>
          <p:cNvPr id="2" name="图片 -2147482617" descr="T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325" y="3937000"/>
            <a:ext cx="3689985" cy="2938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http://5b0988e595225.cdn.sohucs.com/images/20190421/3f0b8040f7fb45ca94d085eafd9f20c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343" y="4478655"/>
            <a:ext cx="3032453" cy="23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New picture" hidden="1"/>
          <p:cNvPicPr/>
          <p:nvPr/>
        </p:nvPicPr>
        <p:blipFill>
          <a:blip r:embed="rId6"/>
          <a:stretch>
            <a:fillRect/>
          </a:stretch>
        </p:blipFill>
        <p:spPr>
          <a:xfrm>
            <a:off x="11557000" y="10579100"/>
            <a:ext cx="431800" cy="3175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82435"/>
              </p:ext>
            </p:extLst>
          </p:nvPr>
        </p:nvGraphicFramePr>
        <p:xfrm>
          <a:off x="903844" y="664908"/>
          <a:ext cx="9427689" cy="514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563"/>
                <a:gridCol w="3142563"/>
                <a:gridCol w="3142563"/>
              </a:tblGrid>
              <a:tr h="564652"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题号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考查内容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考查区域</a:t>
                      </a:r>
                      <a:endParaRPr lang="en-US" altLang="zh-CN" smtClean="0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1-3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流域综合治理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黄土高原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4-6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城市规划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东北地区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7-8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水循环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无区域性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9-11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植被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东北山区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36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农业（葡萄）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加拿大（待定）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37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地质地貌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无区域性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43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传统文化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北京</a:t>
                      </a:r>
                      <a:endParaRPr lang="zh-CN" altLang="en-US"/>
                    </a:p>
                  </a:txBody>
                  <a:tcPr/>
                </a:tc>
              </a:tr>
              <a:tr h="572494">
                <a:tc>
                  <a:txBody>
                    <a:bodyPr vert="horz" wrap="square"/>
                    <a:lstStyle/>
                    <a:p>
                      <a:r>
                        <a:rPr lang="en-US" altLang="zh-CN" smtClean="0"/>
                        <a:t>44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草甸退化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mtClean="0"/>
                        <a:t>青藏高原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3606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治沟造地是陕西省延安市对黄土高原的丘陵沟壑区，在传统打坝淤地的基础上，集耕地营造、坝系修复、生态建设和新农村发展为一体的“田水路林村”综合整治模式，实现了乡村生产、生活、生态协调发展（图1）。据此完成1~3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675755" y="6070464"/>
            <a:ext cx="5516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答案：1．C  2．B  3．C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31105" y="509570"/>
            <a:ext cx="5732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1．与传统的打坝淤地工程相比，治沟造地更加关注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A．增加耕地面积         B．防治水土流失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 err="1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</a:t>
            </a:r>
            <a:r>
              <a:rPr altLang="zh-CN" sz="2000" kern="100" err="1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改善人居环境</a:t>
            </a: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（这是核心）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D</a:t>
            </a:r>
            <a:r>
              <a:rPr altLang="zh-CN" sz="2000" kern="100" err="1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．提高作物产量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2．治沟造地对当地生产条件的改善主要体现在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A．优化农业结构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B．方便田间耕作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C．健全公共服务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D．提高耕地肥力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3．推测开展治沟造地的地方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①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居住用地紧张</a:t>
            </a:r>
            <a:r>
              <a:rPr lang="en-US" altLang="zh-CN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×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 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②生态环境脆弱 </a:t>
            </a:r>
            <a:r>
              <a:rPr lang="zh-CN" altLang="en-US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√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③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坡耕地比例大</a:t>
            </a:r>
            <a:r>
              <a:rPr lang="zh-CN" altLang="en-US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√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 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④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农业生产精耕细作</a:t>
            </a:r>
            <a:r>
              <a:rPr lang="en-US" altLang="zh-CN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×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A．①③	B．①④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C．②③	D．②④</a:t>
            </a:r>
          </a:p>
        </p:txBody>
      </p:sp>
      <p:pic>
        <p:nvPicPr>
          <p:cNvPr id="2" name="图片 -2147482624" descr="T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828925"/>
            <a:ext cx="6101715" cy="3874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2861953" y="1140031"/>
            <a:ext cx="3075709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96347" y="1454727"/>
            <a:ext cx="579408" cy="220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338799" y="3400801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41323" y="2585861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157092" y="2585861"/>
            <a:ext cx="2518663" cy="191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937662" y="2585861"/>
            <a:ext cx="708214" cy="8999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80340" y="4451614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600710" y="5081006"/>
            <a:ext cx="285733" cy="8804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45746" y="5961413"/>
            <a:ext cx="3074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宅基地都空废了，说明人口外迁，居住用地较多</a:t>
            </a:r>
            <a:endParaRPr lang="zh-CN" sz="2000" b="1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89912" y="4426230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6347460" y="4030193"/>
            <a:ext cx="328295" cy="565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80340" y="825335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612354" y="1489535"/>
            <a:ext cx="285734" cy="1300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38326" y="2692915"/>
            <a:ext cx="1333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说明生态环境脆弱，坡耕地比例大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为获得冬季防风、夏季通风的效果，我国东北平原的某城市对一居住区进行了相应的建筑布局规划，规划建筑物为高层（7层以上）和多层（7层或以下）。图2示意在该居住区内规划的两个居住片区、道路、出入口及当地盛行风向。据此完成4~6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75754" y="521970"/>
            <a:ext cx="55162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4．下列建筑布局中，适合居住片区II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的是</a:t>
            </a:r>
            <a:r>
              <a:rPr lang="en-US"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 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16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①</a:t>
            </a:r>
            <a:r>
              <a:rPr altLang="zh-CN" sz="16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并列排布</a:t>
            </a:r>
            <a:r>
              <a:rPr lang="en-US"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</a:t>
            </a:r>
            <a:r>
              <a:rPr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②横向错列排布</a:t>
            </a:r>
            <a:r>
              <a:rPr lang="en-US"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 </a:t>
            </a:r>
            <a:r>
              <a:rPr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③自由排布 </a:t>
            </a:r>
            <a:r>
              <a:rPr lang="en-US"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</a:t>
            </a:r>
            <a:r>
              <a:rPr altLang="zh-CN" sz="16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④</a:t>
            </a:r>
            <a:r>
              <a:rPr altLang="zh-CN" sz="16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纵向错列排布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A．①	B．②	C．③	D．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④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</p:txBody>
      </p:sp>
      <p:pic>
        <p:nvPicPr>
          <p:cNvPr id="2" name="图片 -2147482622" descr="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967990"/>
            <a:ext cx="6043295" cy="3255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21" descr="T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438" y="1096645"/>
            <a:ext cx="5399405" cy="1158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8110" y="3384292"/>
            <a:ext cx="3708659" cy="29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8783303" y="2178594"/>
            <a:ext cx="218193" cy="1740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289040" y="3257137"/>
            <a:ext cx="2323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想想如何尽可能多地让夏季风进来，冬季风进不来就行了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为获得冬季防风、夏季通风的效果，我国东北平原的某城市对一居住区进行了相应的建筑布局规划，规划建筑物为高层（7层以上）和多层（7层或以下）。图2示意在该居住区内规划的两个居住片区、道路、出入口及当地盛行风向。据此完成4~6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675755" y="5845175"/>
            <a:ext cx="5516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答案：4．B  5．A  6．D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75755" y="521970"/>
            <a:ext cx="5373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5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．相对居住片区II，居住片区I的建筑布局宜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①建筑密度大  ②建筑密度小  </a:t>
            </a: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③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以高层建筑为主  ④以多层建筑为主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A．①③	B．①④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C．②③	D．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②④</a:t>
            </a: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6．该居住区出入口的设计主要是为了避开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A．春季盛行风	B．夏季盛行风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C．秋季盛行风	D．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冬季盛行风</a:t>
            </a: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√</a:t>
            </a:r>
            <a:endParaRPr altLang="zh-CN" sz="2000" kern="10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</p:txBody>
      </p:sp>
      <p:pic>
        <p:nvPicPr>
          <p:cNvPr id="2" name="图片 -2147482622" descr="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967990"/>
            <a:ext cx="6043295" cy="3255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椭圆 11"/>
          <p:cNvSpPr/>
          <p:nvPr/>
        </p:nvSpPr>
        <p:spPr>
          <a:xfrm>
            <a:off x="180340" y="825335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98088" y="1489535"/>
            <a:ext cx="3270151" cy="1847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01400" y="3336966"/>
            <a:ext cx="357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冬季风上风向→冬季防风需求</a:t>
            </a:r>
            <a:endParaRPr lang="en-US" altLang="zh-CN" sz="2000" b="1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63995" y="860143"/>
            <a:ext cx="1757548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289040" y="1489535"/>
            <a:ext cx="1098071" cy="1847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068516" y="421574"/>
            <a:ext cx="3132876" cy="629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54470" y="1050966"/>
            <a:ext cx="5050143" cy="2998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645730" y="4607370"/>
            <a:ext cx="3374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不怕夏季风（凉爽舒适），就怕冬季风（寒风凛冽）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9333016" y="4156364"/>
            <a:ext cx="469669" cy="557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val="1479213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利用大型挖泥船将海底岩石搅碎，并将碎石和泥沙一起吹填造地，成为在海中建设人工岛的主要方式。图3示意人工岛地下淡水分布。据此完成7~8题。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7．参照图3，在造岛物质满足水渗透的前提下，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人工岛形成并保持相对稳定的地下淡水区的条件是</a:t>
            </a:r>
            <a:r>
              <a:rPr lang="en-US"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                                               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①</a:t>
            </a:r>
            <a:r>
              <a:rPr altLang="zh-CN" sz="2000" kern="100" err="1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降水充沛且季节分配均匀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②降水充沛且季节集中  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③人工岛足够长  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④人工岛足够宽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A．①③	B．①④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C．②③	D．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②④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</p:txBody>
      </p:sp>
      <p:pic>
        <p:nvPicPr>
          <p:cNvPr id="2" name="图片 -2147482620" descr="T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260600"/>
            <a:ext cx="6144260" cy="3499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288" y="4580358"/>
            <a:ext cx="4191681" cy="200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 11"/>
          <p:cNvSpPr/>
          <p:nvPr/>
        </p:nvSpPr>
        <p:spPr>
          <a:xfrm>
            <a:off x="6675755" y="1306195"/>
            <a:ext cx="3075709" cy="49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620445" y="1474592"/>
            <a:ext cx="579408" cy="1245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910148" y="1599188"/>
            <a:ext cx="2281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水多，且均匀，才能保证常年有水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68342" y="2057814"/>
            <a:ext cx="653143" cy="609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8294913" y="2667701"/>
            <a:ext cx="0" cy="6128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675755" y="3384292"/>
            <a:ext cx="461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</a:rPr>
              <a:t>据图知海水对岛屿中陆地的作用</a:t>
            </a:r>
            <a:r>
              <a:rPr lang="en-US" altLang="zh-CN" sz="1200" b="1">
                <a:solidFill>
                  <a:srgbClr val="FF0000"/>
                </a:solidFill>
              </a:rPr>
              <a:t>(</a:t>
            </a:r>
            <a:r>
              <a:rPr lang="zh-CN" altLang="en-US" sz="1200" b="1">
                <a:solidFill>
                  <a:srgbClr val="FF0000"/>
                </a:solidFill>
              </a:rPr>
              <a:t>海水入侵陆地</a:t>
            </a:r>
            <a:r>
              <a:rPr lang="en-US" altLang="zh-CN" sz="1200" b="1">
                <a:solidFill>
                  <a:srgbClr val="FF0000"/>
                </a:solidFill>
              </a:rPr>
              <a:t>)</a:t>
            </a:r>
            <a:r>
              <a:rPr lang="zh-CN" altLang="en-US" sz="1200" b="1">
                <a:solidFill>
                  <a:srgbClr val="FF0000"/>
                </a:solidFill>
              </a:rPr>
              <a:t>是一定宽度的，只有人工岛足够宽，才会有“地下淡水区”的存在。如下图所示：岛的宽度不能小于</a:t>
            </a:r>
            <a:r>
              <a:rPr lang="en-US" altLang="zh-CN" sz="1200" b="1" err="1">
                <a:solidFill>
                  <a:srgbClr val="FF0000"/>
                </a:solidFill>
              </a:rPr>
              <a:t>a+b</a:t>
            </a:r>
            <a:r>
              <a:rPr lang="zh-CN" altLang="en-US" sz="1200" b="1">
                <a:solidFill>
                  <a:srgbClr val="FF0000"/>
                </a:solidFill>
              </a:rPr>
              <a:t>，否则就没有了地下淡水的区域了</a:t>
            </a:r>
            <a:endParaRPr lang="zh-CN" sz="1200" b="1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8277099" y="3967548"/>
            <a:ext cx="0" cy="6128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利用大型挖泥船将海底岩石搅碎，并将碎石和泥沙一起吹填造地，成为在海中建设人工岛的主要方式。图3示意人工岛地下淡水分布。据此完成7~8题。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572885" y="4782820"/>
            <a:ext cx="5516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答案：7．B  8．D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8</a:t>
            </a: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．人工岛的地下淡水一般不作为日常生产生活水源，主要因为其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A．取水难度大	B．开采周期长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C．水质较差	D．储量较少</a:t>
            </a:r>
          </a:p>
        </p:txBody>
      </p:sp>
      <p:pic>
        <p:nvPicPr>
          <p:cNvPr id="2" name="图片 -2147482620" descr="T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" y="2260600"/>
            <a:ext cx="6144260" cy="3499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8965870" y="1489389"/>
            <a:ext cx="1003359" cy="308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10" idx="6"/>
          </p:cNvCxnSpPr>
          <p:nvPr/>
        </p:nvCxnSpPr>
        <p:spPr>
          <a:xfrm flipH="1" flipV="1">
            <a:off x="9969229" y="1643649"/>
            <a:ext cx="455965" cy="1197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17248" y="2777946"/>
            <a:ext cx="1642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日常生产生活需水量大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49642" y="2774677"/>
            <a:ext cx="2006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人工岛→小岛屿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箭头连接符 14"/>
          <p:cNvCxnSpPr>
            <a:endCxn id="9" idx="2"/>
          </p:cNvCxnSpPr>
          <p:nvPr/>
        </p:nvCxnSpPr>
        <p:spPr>
          <a:xfrm flipV="1">
            <a:off x="8387216" y="1845409"/>
            <a:ext cx="872354" cy="995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xmlns:p14="http://schemas.microsoft.com/office/powerpoint/2010/main" val="25269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岳桦林带是长白山海拔最高的森林带。岳桦林带气候寒冷，生长季短，只有其下部的岳桦才结实（种子）。岳桦结实的海拔上限称为岳桦结实线，岳桦林分布上限即长白山林线。监测表明，20世纪90年代以来，长白山北坡气候持续变暖，岳桦结实线基本稳定；林线的海拔快速提升了70~80米，但近年趋于稳定。据此完成9~11题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572885" y="4782820"/>
            <a:ext cx="5516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答案：9．A  10．C  11．D</a:t>
            </a:r>
          </a:p>
        </p:txBody>
      </p:sp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9．目前，长白山北坡林线附近的岳桦多为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A．幼树	B．中龄结实树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C．老树	D．各树龄组混生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10．推测20世纪90年代以来，长白山北坡岳桦林带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A．冬季升温幅度小，生长季稳定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B．冬季升温幅度大，生长季延长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C．冬季升温幅度大，生长季稳定	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D．冬季升温幅度小，生长季延长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11．在气候变暖背景下，长白山北坡林线近年却趋于稳定，原因可能是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A．降水稳定	           B．水土流失量稳定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C．土壤肥力稳定	D．岳桦结实线稳定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0530230" y="4499176"/>
            <a:ext cx="0" cy="14059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162003" y="5814929"/>
            <a:ext cx="228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有种子才能持续扩张，结实线稳定，种子飞不上去了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925626" y="2005357"/>
            <a:ext cx="2907631" cy="405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43735" y="2729751"/>
            <a:ext cx="2907631" cy="405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3320097" y="2445082"/>
            <a:ext cx="0" cy="284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281998" y="1068779"/>
            <a:ext cx="2451311" cy="18636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842010" y="2694580"/>
            <a:ext cx="3655777" cy="297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5894" y="3793696"/>
            <a:ext cx="337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岳桦夏季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结实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结实线稳定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7586" y="4414490"/>
            <a:ext cx="4761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气候变暖→升温主要在冬季</a:t>
            </a:r>
            <a:endParaRPr 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0340" y="5103169"/>
            <a:ext cx="4652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夏季升温幅度不大，生长季稳定</a:t>
            </a:r>
            <a:endParaRPr lang="zh-CN" altLang="zh-CN" sz="2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710047" y="4193806"/>
            <a:ext cx="308758" cy="31881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1710047" y="4809570"/>
            <a:ext cx="308758" cy="31881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0340" y="3657600"/>
            <a:ext cx="3738517" cy="2032733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3982296" y="2843186"/>
            <a:ext cx="2859714" cy="1655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0340" y="521970"/>
            <a:ext cx="627951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习题</a:t>
            </a:r>
            <a:r>
              <a:rPr sz="24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sz="2400" kern="100">
                <a:sym typeface="+mn-ea"/>
              </a:rPr>
              <a:t>36．阅读图文材料，完成下列要求。（22分）</a:t>
            </a: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sz="2400" kern="100">
                <a:sym typeface="+mn-ea"/>
              </a:rPr>
              <a:t>葡萄喜光，耐旱。图5为某坡度较大的地方采用顺坡垄方式种植葡萄的景观。该地位于52°N附近，气候湿润。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60" y="2540953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895" y="20"/>
            <a:ext cx="11700904" cy="52197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习题链接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63995" y="521970"/>
            <a:ext cx="8890" cy="5927725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2885" y="521970"/>
            <a:ext cx="53733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（1）当地采用顺坡垄种植葡萄，据此分析该地区的降水特点。（8分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）</a:t>
            </a: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关键点：梯田保水保土，</a:t>
            </a:r>
            <a:r>
              <a:rPr lang="zh-CN" altLang="en-US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顺坡</a:t>
            </a:r>
            <a:r>
              <a:rPr lang="zh-CN" altLang="en-US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垄不利于保水</a:t>
            </a:r>
            <a:r>
              <a:rPr lang="zh-CN" altLang="en-US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保</a:t>
            </a:r>
            <a:r>
              <a:rPr lang="zh-CN" altLang="en-US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土</a:t>
            </a:r>
            <a:endParaRPr lang="en-US" altLang="zh-CN" kern="100" smtClean="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降水多、少暴雨（强度小），均匀</a:t>
            </a:r>
            <a:endParaRPr lang="en-US" altLang="zh-CN" sz="2000" kern="100" smtClean="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altLang="zh-CN" sz="2000" kern="10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（2）指出该地种植葡萄宜选择的坡向，并分析与梯田相比，顺坡垄利用光照的优势。（8分</a:t>
            </a:r>
            <a:r>
              <a:rPr altLang="zh-CN" sz="2000" kern="100" smtClean="0">
                <a:solidFill>
                  <a:srgbClr val="0000FF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）</a:t>
            </a:r>
            <a:endParaRPr lang="en-US" altLang="zh-CN" sz="2000" kern="100" smtClean="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kern="10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葡萄喜</a:t>
            </a: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光，有阳光，葡萄才甜→阳坡（北坡）</a:t>
            </a:r>
            <a:endParaRPr lang="en-US" altLang="zh-CN" sz="2000" kern="100" smtClean="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迁移熟悉知识点（太阳能电池板倾角）</a:t>
            </a:r>
            <a:endParaRPr lang="en-US" altLang="zh-CN" sz="2000" kern="100" smtClean="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en-US" altLang="zh-CN" sz="2000" kern="100">
              <a:solidFill>
                <a:srgbClr val="FF0000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 kern="100" smtClean="0">
                <a:solidFill>
                  <a:srgbClr val="FF0000"/>
                </a:solidFill>
                <a:latin typeface="方正大标宋简体" panose="03000509000000000000" charset="-122"/>
                <a:ea typeface="方正大标宋简体" panose="03000509000000000000" charset="-122"/>
                <a:cs typeface="方正大标宋简体" panose="03000509000000000000" charset="-122"/>
                <a:sym typeface="+mn-ea"/>
              </a:rPr>
              <a:t>倾斜面→光照强、光照面积大</a:t>
            </a:r>
            <a:endParaRPr altLang="zh-CN" sz="2000" kern="100">
              <a:solidFill>
                <a:srgbClr val="0000FF"/>
              </a:solidFill>
              <a:latin typeface="方正大标宋简体" panose="03000509000000000000" charset="-122"/>
              <a:ea typeface="方正大标宋简体" panose="03000509000000000000" charset="-122"/>
              <a:cs typeface="方正大标宋简体" panose="03000509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" y="2459990"/>
            <a:ext cx="5269865" cy="424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1783122" y="2029332"/>
            <a:ext cx="1536975" cy="405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320097" y="1953210"/>
            <a:ext cx="3389461" cy="2787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箭头 12"/>
          <p:cNvSpPr/>
          <p:nvPr/>
        </p:nvSpPr>
        <p:spPr>
          <a:xfrm>
            <a:off x="8680862" y="1389413"/>
            <a:ext cx="578708" cy="4156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0341" y="2029332"/>
            <a:ext cx="876564" cy="405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00480" y="2459991"/>
            <a:ext cx="6104081" cy="8627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下箭头 17"/>
          <p:cNvSpPr/>
          <p:nvPr/>
        </p:nvSpPr>
        <p:spPr>
          <a:xfrm>
            <a:off x="8312727" y="4166841"/>
            <a:ext cx="578708" cy="4156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 r="1506"/>
          <a:stretch>
            <a:fillRect/>
          </a:stretch>
        </p:blipFill>
        <p:spPr bwMode="auto">
          <a:xfrm>
            <a:off x="6079724" y="5111512"/>
            <a:ext cx="6112276" cy="17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下箭头 16"/>
          <p:cNvSpPr/>
          <p:nvPr/>
        </p:nvSpPr>
        <p:spPr>
          <a:xfrm>
            <a:off x="8312727" y="4830980"/>
            <a:ext cx="578708" cy="41563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119</Paragraphs>
  <Slides>14</Slides>
  <Notes>12</Notes>
  <TotalTime>104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1">
      <vt:lpstr>Arial</vt:lpstr>
      <vt:lpstr>微软雅黑</vt:lpstr>
      <vt:lpstr>Wingdings</vt:lpstr>
      <vt:lpstr>Calibri Light</vt:lpstr>
      <vt:lpstr>Calibri</vt:lpstr>
      <vt:lpstr>方正大标宋简体</vt:lpstr>
      <vt:lpstr>1_Office 主题​​</vt:lpstr>
      <vt:lpstr>2020年普通高等学校招生全国统一考试文科综合能力测试（全国卷1）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空白演示</dc:title>
  <dc:creator>lenovo</dc:creator>
  <cp:lastModifiedBy>Administrator</cp:lastModifiedBy>
  <cp:revision>170</cp:revision>
  <dcterms:created xsi:type="dcterms:W3CDTF">2019-06-19T02:08:00Z</dcterms:created>
  <dcterms:modified xsi:type="dcterms:W3CDTF">2020-07-09T06:11:30Z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2052-11.1.0.9739</vt:lpwstr>
  </property>
</Properties>
</file>