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8" r:id="rId11"/>
    <p:sldId id="294" r:id="rId12"/>
    <p:sldId id="299" r:id="rId13"/>
    <p:sldId id="268" r:id="rId14"/>
  </p:sldIdLst>
  <p:sldSz cx="12190413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A3E02"/>
    <a:srgbClr val="EB5403"/>
    <a:srgbClr val="00679A"/>
    <a:srgbClr val="0075B0"/>
    <a:srgbClr val="0096E0"/>
    <a:srgbClr val="A0C83C"/>
    <a:srgbClr val="62812B"/>
    <a:srgbClr val="006C45"/>
    <a:srgbClr val="009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howGuides="1">
      <p:cViewPr varScale="1">
        <p:scale>
          <a:sx n="59" d="100"/>
          <a:sy n="59" d="100"/>
        </p:scale>
        <p:origin x="42" y="1032"/>
      </p:cViewPr>
      <p:guideLst>
        <p:guide pos="383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EF6D-A004-4C5F-B397-6CD94DC0D9AA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BD1F-8D69-43EB-8D04-ED41BD636E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6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3.xml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42"/>
          <p:cNvSpPr>
            <a:spLocks noChangeShapeType="1"/>
          </p:cNvSpPr>
          <p:nvPr userDrawn="1"/>
        </p:nvSpPr>
        <p:spPr bwMode="auto">
          <a:xfrm>
            <a:off x="12700" y="517699"/>
            <a:ext cx="12190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59" name="Group 43"/>
          <p:cNvGrpSpPr/>
          <p:nvPr userDrawn="1"/>
        </p:nvGrpSpPr>
        <p:grpSpPr bwMode="auto">
          <a:xfrm>
            <a:off x="-517525" y="-18876"/>
            <a:ext cx="3684588" cy="549275"/>
            <a:chOff x="-205" y="-8"/>
            <a:chExt cx="2321" cy="346"/>
          </a:xfrm>
        </p:grpSpPr>
        <p:sp>
          <p:nvSpPr>
            <p:cNvPr id="60" name="AutoShape 44"/>
            <p:cNvSpPr>
              <a:spLocks noChangeArrowheads="1"/>
            </p:cNvSpPr>
            <p:nvPr userDrawn="1"/>
          </p:nvSpPr>
          <p:spPr bwMode="auto">
            <a:xfrm flipV="1">
              <a:off x="67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B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AutoShape 45"/>
            <p:cNvSpPr>
              <a:spLocks noChangeArrowheads="1"/>
            </p:cNvSpPr>
            <p:nvPr userDrawn="1"/>
          </p:nvSpPr>
          <p:spPr bwMode="auto">
            <a:xfrm flipV="1">
              <a:off x="-69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A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AutoShape 46"/>
            <p:cNvSpPr>
              <a:spLocks noChangeArrowheads="1"/>
            </p:cNvSpPr>
            <p:nvPr userDrawn="1"/>
          </p:nvSpPr>
          <p:spPr bwMode="auto">
            <a:xfrm flipV="1">
              <a:off x="-205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C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" name="Rectangle 47"/>
          <p:cNvSpPr>
            <a:spLocks noChangeArrowheads="1"/>
          </p:cNvSpPr>
          <p:nvPr userDrawn="1"/>
        </p:nvSpPr>
        <p:spPr bwMode="auto">
          <a:xfrm>
            <a:off x="12700" y="6750224"/>
            <a:ext cx="12190413" cy="107950"/>
          </a:xfrm>
          <a:prstGeom prst="rect">
            <a:avLst/>
          </a:prstGeom>
          <a:solidFill>
            <a:srgbClr val="008C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024" name="Rectangle 48"/>
          <p:cNvSpPr>
            <a:spLocks noChangeArrowheads="1"/>
          </p:cNvSpPr>
          <p:nvPr userDrawn="1"/>
        </p:nvSpPr>
        <p:spPr bwMode="auto">
          <a:xfrm>
            <a:off x="1336675" y="22399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地 理</a:t>
            </a:r>
            <a:endParaRPr kumimoji="0" 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" name="Picture 49" descr="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12874"/>
            <a:ext cx="57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高考金钥匙+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74"/>
            <a:ext cx="89852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51"/>
          <p:cNvSpPr>
            <a:spLocks noChangeArrowheads="1"/>
          </p:cNvSpPr>
          <p:nvPr userDrawn="1"/>
        </p:nvSpPr>
        <p:spPr bwMode="auto">
          <a:xfrm>
            <a:off x="33338" y="-15701"/>
            <a:ext cx="144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6" name="Rectangle 52"/>
          <p:cNvSpPr>
            <a:spLocks noChangeArrowheads="1"/>
          </p:cNvSpPr>
          <p:nvPr userDrawn="1"/>
        </p:nvSpPr>
        <p:spPr bwMode="auto">
          <a:xfrm>
            <a:off x="-12700" y="-15701"/>
            <a:ext cx="144463" cy="549275"/>
          </a:xfrm>
          <a:prstGeom prst="rect">
            <a:avLst/>
          </a:prstGeom>
          <a:solidFill>
            <a:srgbClr val="005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6" name="Group 53"/>
          <p:cNvGrpSpPr/>
          <p:nvPr userDrawn="1"/>
        </p:nvGrpSpPr>
        <p:grpSpPr bwMode="auto">
          <a:xfrm>
            <a:off x="8285805" y="116632"/>
            <a:ext cx="935037" cy="287338"/>
            <a:chOff x="2366" y="79"/>
            <a:chExt cx="589" cy="181"/>
          </a:xfrm>
        </p:grpSpPr>
        <p:sp>
          <p:nvSpPr>
            <p:cNvPr id="87" name="AutoShape 54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55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归纳提升</a:t>
              </a:r>
              <a:endParaRPr kumimoji="0" 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53">
            <a:extLst>
              <a:ext uri="{FF2B5EF4-FFF2-40B4-BE49-F238E27FC236}">
                <a16:creationId xmlns:a16="http://schemas.microsoft.com/office/drawing/2014/main" id="{8B1189FD-EE61-B48F-83B1-6A93345E49C2}"/>
              </a:ext>
            </a:extLst>
          </p:cNvPr>
          <p:cNvGrpSpPr/>
          <p:nvPr userDrawn="1"/>
        </p:nvGrpSpPr>
        <p:grpSpPr bwMode="auto">
          <a:xfrm>
            <a:off x="9387283" y="116632"/>
            <a:ext cx="935037" cy="287338"/>
            <a:chOff x="2366" y="79"/>
            <a:chExt cx="589" cy="181"/>
          </a:xfrm>
        </p:grpSpPr>
        <p:sp>
          <p:nvSpPr>
            <p:cNvPr id="6" name="AutoShape 54">
              <a:hlinkClick r:id="rId5" action="ppaction://hlinksldjump"/>
              <a:extLst>
                <a:ext uri="{FF2B5EF4-FFF2-40B4-BE49-F238E27FC236}">
                  <a16:creationId xmlns:a16="http://schemas.microsoft.com/office/drawing/2014/main" id="{9DA83EF3-4F55-1FE7-3B9A-23E4810F9E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7" name="Rectangle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F191F015-A74D-519D-5016-18A0CC9B9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主题探究</a:t>
              </a:r>
              <a:endParaRPr kumimoji="0" 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id="{8B1189FD-EE61-B48F-83B1-6A93345E49C2}"/>
              </a:ext>
            </a:extLst>
          </p:cNvPr>
          <p:cNvGrpSpPr/>
          <p:nvPr userDrawn="1"/>
        </p:nvGrpSpPr>
        <p:grpSpPr bwMode="auto">
          <a:xfrm>
            <a:off x="10488761" y="138401"/>
            <a:ext cx="935037" cy="287338"/>
            <a:chOff x="2366" y="79"/>
            <a:chExt cx="589" cy="181"/>
          </a:xfrm>
        </p:grpSpPr>
        <p:sp>
          <p:nvSpPr>
            <p:cNvPr id="20" name="AutoShape 54">
              <a:hlinkClick r:id="rId5" action="ppaction://hlinksldjump"/>
              <a:extLst>
                <a:ext uri="{FF2B5EF4-FFF2-40B4-BE49-F238E27FC236}">
                  <a16:creationId xmlns:a16="http://schemas.microsoft.com/office/drawing/2014/main" id="{9DA83EF3-4F55-1FE7-3B9A-23E4810F9E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Rectangle 55">
              <a:hlinkClick r:id="rId6" action="ppaction://hlinksldjump"/>
              <a:extLst>
                <a:ext uri="{FF2B5EF4-FFF2-40B4-BE49-F238E27FC236}">
                  <a16:creationId xmlns:a16="http://schemas.microsoft.com/office/drawing/2014/main" id="{F191F015-A74D-519D-5016-18A0CC9B9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主题训练</a:t>
              </a:r>
              <a:endParaRPr kumimoji="0" 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2_1_1.5_1.8_1.5_1__0_0_0_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799062" y="2348880"/>
            <a:ext cx="72721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第二部分</a:t>
            </a:r>
            <a:r>
              <a:rPr kumimoji="0" lang="zh-CN" altLang="en-US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　</a:t>
            </a:r>
            <a:r>
              <a:rPr kumimoji="0" lang="zh-CN" altLang="en-US" sz="4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主题探究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83038" y="3501008"/>
            <a:ext cx="7488163" cy="7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主题二　能量交换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B7A7FB6B-7068-0068-A61A-471B59855A5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62361" y="5517558"/>
            <a:ext cx="11353719" cy="728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latinLnBrk="0" hangingPunct="0">
              <a:buNone/>
            </a:pPr>
            <a:endParaRPr lang="zh-CN" altLang="en-US" sz="3200" b="1" dirty="0">
              <a:ea typeface="方正小标宋_GBK" pitchFamily="65" charset="-122"/>
              <a:cs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zh-CN" altLang="en-US" sz="9800" b="1">
                <a:ea typeface="方正小标宋_GBK" pitchFamily="65" charset="-122"/>
                <a:cs typeface="Times New Roman" panose="02020603050405020304" pitchFamily="18" charset="0"/>
              </a:rPr>
              <a:t>微专题4　降水</a:t>
            </a:r>
            <a:endParaRPr lang="zh-CN" altLang="en-US" sz="9800" b="1" dirty="0">
              <a:ea typeface="方正小标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" name="yt_shape_11642"/>
          <p:cNvSpPr txBox="1"/>
          <p:nvPr/>
        </p:nvSpPr>
        <p:spPr>
          <a:xfrm>
            <a:off x="540000" y="648000"/>
            <a:ext cx="8854988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第一次和第二次强降雨可能出现的时段分别为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</a:p>
        </p:txBody>
      </p:sp>
      <p:graphicFrame>
        <p:nvGraphicFramePr>
          <p:cNvPr id="11643" name="yt_table_11643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78890"/>
              </p:ext>
            </p:extLst>
          </p:nvPr>
        </p:nvGraphicFramePr>
        <p:xfrm>
          <a:off x="540066" y="1230985"/>
          <a:ext cx="7893050" cy="2389632"/>
        </p:xfrm>
        <a:graphic>
          <a:graphicData uri="http://schemas.openxmlformats.org/drawingml/2006/table">
            <a:tbl>
              <a:tblPr/>
              <a:tblGrid>
                <a:gridCol w="7893050">
                  <a:extLst>
                    <a:ext uri="{9D8B030D-6E8A-4147-A177-3AD203B41FA5}">
                      <a16:colId xmlns:a16="http://schemas.microsoft.com/office/drawing/2014/main" val="10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17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01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12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13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17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07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12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13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17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22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23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01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02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17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13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14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18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日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－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01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2"/>
                  </a:ext>
                </a:extLst>
              </a:tr>
            </a:tbl>
          </a:graphicData>
        </a:graphic>
      </p:graphicFrame>
      <p:sp>
        <p:nvSpPr>
          <p:cNvPr id="11645" name="yt_shape_11645"/>
          <p:cNvSpPr txBox="1"/>
          <p:nvPr/>
        </p:nvSpPr>
        <p:spPr>
          <a:xfrm>
            <a:off x="540119" y="3670878"/>
            <a:ext cx="11110413" cy="2341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【解析】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根据图示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第一次强降雨时主要为谷风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山谷吹向山坡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13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14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时气温最高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山顶、山谷温差大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谷风强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易出现强降水。第二次强降雨时主要为山风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山坡吹向山谷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夜晚吹山风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山谷气温较高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易对流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且气温降低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水汽易凝结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因此选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932367-5A61-8E5A-3D6F-46B02AE4206F}"/>
              </a:ext>
            </a:extLst>
          </p:cNvPr>
          <p:cNvSpPr txBox="1"/>
          <p:nvPr/>
        </p:nvSpPr>
        <p:spPr>
          <a:xfrm>
            <a:off x="8485914" y="601194"/>
            <a:ext cx="437261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D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6" name="yt_image_11640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914" y="1353529"/>
            <a:ext cx="3359716" cy="21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5" grpId="0" build="allAtOnce"/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6" name="yt_shape_11646"/>
          <p:cNvSpPr txBox="1"/>
          <p:nvPr/>
        </p:nvSpPr>
        <p:spPr>
          <a:xfrm>
            <a:off x="540000" y="648000"/>
            <a:ext cx="8834150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两次强降雨时谷地风速差异显著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主要原因是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</a:p>
        </p:txBody>
      </p:sp>
      <p:graphicFrame>
        <p:nvGraphicFramePr>
          <p:cNvPr id="11647" name="yt_table_11647" title="H_94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49057"/>
              </p:ext>
            </p:extLst>
          </p:nvPr>
        </p:nvGraphicFramePr>
        <p:xfrm>
          <a:off x="540066" y="1230985"/>
          <a:ext cx="7303136" cy="1194816"/>
        </p:xfrm>
        <a:graphic>
          <a:graphicData uri="http://schemas.openxmlformats.org/drawingml/2006/table">
            <a:tbl>
              <a:tblPr/>
              <a:tblGrid>
                <a:gridCol w="3483293">
                  <a:extLst>
                    <a:ext uri="{9D8B030D-6E8A-4147-A177-3AD203B41FA5}">
                      <a16:colId xmlns:a16="http://schemas.microsoft.com/office/drawing/2014/main" val="10270"/>
                    </a:ext>
                  </a:extLst>
                </a:gridCol>
                <a:gridCol w="3819843">
                  <a:extLst>
                    <a:ext uri="{9D8B030D-6E8A-4147-A177-3AD203B41FA5}">
                      <a16:colId xmlns:a16="http://schemas.microsoft.com/office/drawing/2014/main" val="10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地形阻挡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东南风影响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气温变化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摩擦力作用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1B2D259-9F3B-395A-AF34-CF00E375D0BB}"/>
              </a:ext>
            </a:extLst>
          </p:cNvPr>
          <p:cNvSpPr txBox="1"/>
          <p:nvPr/>
        </p:nvSpPr>
        <p:spPr>
          <a:xfrm>
            <a:off x="8485914" y="601194"/>
            <a:ext cx="416624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B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" name="yt_image_11640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778" y="2789269"/>
            <a:ext cx="5410857" cy="35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9" name="yt_shape_11649"/>
          <p:cNvSpPr txBox="1"/>
          <p:nvPr/>
        </p:nvSpPr>
        <p:spPr>
          <a:xfrm>
            <a:off x="540119" y="648000"/>
            <a:ext cx="11110413" cy="4754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【解析】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前后两次强降雨时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谷地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同一位置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的地形和摩擦力没有发生变化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因此可以排除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、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两项。根据材料可以得出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这里存在大尺度的季风和小尺度的山谷风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季风的风向相对稳定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山谷风在白天和夜晚风向不同。据图可以得出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地势整体西北高东南低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因此山风与季风风向相反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谷风则相同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所以第一次降水期间风力大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第二次降水期间风力小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因此选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。气温变化是指一天中气温的高低变化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无论是山谷还是山顶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其气温变化趋势都是一致的。而山谷风是由于气温差异引起的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因此排除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205538"/>
            <a:ext cx="749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谢谢观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765175"/>
            <a:ext cx="63515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0895013" y="6027738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Exit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0" name="yt_shape_11610"/>
          <p:cNvSpPr txBox="1"/>
          <p:nvPr/>
        </p:nvSpPr>
        <p:spPr>
          <a:xfrm>
            <a:off x="3486486" y="648000"/>
            <a:ext cx="5143459" cy="306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600" b="0" i="0" u="none" spc="39708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</a:rPr>
              <a:t> </a:t>
            </a:r>
          </a:p>
        </p:txBody>
      </p:sp>
      <p:pic>
        <p:nvPicPr>
          <p:cNvPr id="11609" name="yt_image_11609" title="H_27.3749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704" y="608943"/>
            <a:ext cx="9923960" cy="6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12" name="yt_image_11612" title="H_390.02048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90" y="1324568"/>
            <a:ext cx="10827068" cy="49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F5BE23-A2FE-95E0-3EED-2ECF2FBB6B3C}"/>
              </a:ext>
            </a:extLst>
          </p:cNvPr>
          <p:cNvSpPr txBox="1"/>
          <p:nvPr/>
        </p:nvSpPr>
        <p:spPr>
          <a:xfrm>
            <a:off x="9665241" y="1440884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水汽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B6AFF9-224F-36A3-F9FE-33865D33EA58}"/>
              </a:ext>
            </a:extLst>
          </p:cNvPr>
          <p:cNvSpPr txBox="1"/>
          <p:nvPr/>
        </p:nvSpPr>
        <p:spPr>
          <a:xfrm>
            <a:off x="6311230" y="2186576"/>
            <a:ext cx="537274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高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569539-6DE8-9ED7-32FB-FD791B3070B4}"/>
              </a:ext>
            </a:extLst>
          </p:cNvPr>
          <p:cNvSpPr txBox="1"/>
          <p:nvPr/>
        </p:nvSpPr>
        <p:spPr>
          <a:xfrm>
            <a:off x="7799324" y="2180258"/>
            <a:ext cx="537274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强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EFFE97-19B3-2AFA-4240-EEFBBDA0FD12}"/>
              </a:ext>
            </a:extLst>
          </p:cNvPr>
          <p:cNvSpPr txBox="1"/>
          <p:nvPr/>
        </p:nvSpPr>
        <p:spPr>
          <a:xfrm>
            <a:off x="6600281" y="2926764"/>
            <a:ext cx="537274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远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A95C61-99AB-57E6-4454-33818318CBAC}"/>
              </a:ext>
            </a:extLst>
          </p:cNvPr>
          <p:cNvSpPr txBox="1"/>
          <p:nvPr/>
        </p:nvSpPr>
        <p:spPr>
          <a:xfrm>
            <a:off x="7505001" y="2926764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水汽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E55CBEC-E829-49B5-7E8D-32264D8513F0}"/>
              </a:ext>
            </a:extLst>
          </p:cNvPr>
          <p:cNvSpPr txBox="1"/>
          <p:nvPr/>
        </p:nvSpPr>
        <p:spPr>
          <a:xfrm>
            <a:off x="8317254" y="3654982"/>
            <a:ext cx="537274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多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BDD7AD-459C-13AF-0071-77FE596C7991}"/>
              </a:ext>
            </a:extLst>
          </p:cNvPr>
          <p:cNvSpPr txBox="1"/>
          <p:nvPr/>
        </p:nvSpPr>
        <p:spPr>
          <a:xfrm>
            <a:off x="6618569" y="4437112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垂直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4D2E63-4F5F-01C0-A962-3A66765183F7}"/>
              </a:ext>
            </a:extLst>
          </p:cNvPr>
          <p:cNvSpPr txBox="1"/>
          <p:nvPr/>
        </p:nvSpPr>
        <p:spPr>
          <a:xfrm>
            <a:off x="4057761" y="4841728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深入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BABCFC-ABF4-0935-2B69-5DE3E80384C5}"/>
              </a:ext>
            </a:extLst>
          </p:cNvPr>
          <p:cNvSpPr txBox="1"/>
          <p:nvPr/>
        </p:nvSpPr>
        <p:spPr>
          <a:xfrm>
            <a:off x="9848766" y="4817260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汇聚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A792C1-7EDC-C446-97D2-8EF967142BA0}"/>
              </a:ext>
            </a:extLst>
          </p:cNvPr>
          <p:cNvSpPr txBox="1"/>
          <p:nvPr/>
        </p:nvSpPr>
        <p:spPr>
          <a:xfrm>
            <a:off x="4476662" y="5633816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对流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435792-B53E-D090-2CED-C88A42C26966}"/>
              </a:ext>
            </a:extLst>
          </p:cNvPr>
          <p:cNvSpPr txBox="1"/>
          <p:nvPr/>
        </p:nvSpPr>
        <p:spPr>
          <a:xfrm>
            <a:off x="6206076" y="5624672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锋面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77A870A-EFB2-5939-8529-82340C6647AF}"/>
              </a:ext>
            </a:extLst>
          </p:cNvPr>
          <p:cNvSpPr txBox="1"/>
          <p:nvPr/>
        </p:nvSpPr>
        <p:spPr>
          <a:xfrm>
            <a:off x="9314345" y="5615528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气旋</a:t>
            </a:r>
            <a:endParaRPr lang="zh-CN" altLang="en-US" sz="20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7" name="yt_shape_11617"/>
          <p:cNvSpPr txBox="1"/>
          <p:nvPr/>
        </p:nvSpPr>
        <p:spPr>
          <a:xfrm>
            <a:off x="3486486" y="648000"/>
            <a:ext cx="5143459" cy="306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600" b="0" i="0" u="none" spc="39708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</a:rPr>
              <a:t> </a:t>
            </a:r>
          </a:p>
        </p:txBody>
      </p:sp>
      <p:pic>
        <p:nvPicPr>
          <p:cNvPr id="11616" name="yt_image_1161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86" y="608943"/>
            <a:ext cx="9923960" cy="6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19" name="yt_shape_11619"/>
          <p:cNvSpPr txBox="1"/>
          <p:nvPr/>
        </p:nvSpPr>
        <p:spPr>
          <a:xfrm>
            <a:off x="4832842" y="1305825"/>
            <a:ext cx="2524729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墨西哥湾飓风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</a:p>
        </p:txBody>
      </p:sp>
      <p:sp>
        <p:nvSpPr>
          <p:cNvPr id="11620" name="yt_shape_11620"/>
          <p:cNvSpPr txBox="1"/>
          <p:nvPr/>
        </p:nvSpPr>
        <p:spPr>
          <a:xfrm>
            <a:off x="540119" y="1888810"/>
            <a:ext cx="11110413" cy="413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713650"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飓风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印度洋海域和大西洋海域称为飓风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太平洋海域称为台风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属于热带气旋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通常在南北纬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°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至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°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之间的广阔洋面上形成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在夏季海面温度持续在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℃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以上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空气受热膨胀上升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大量水汽也随之上升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随后在信风的激荡作用和地转偏向力的影响下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逐渐开始旋转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从而形成气旋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随着上升气流不断加强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气旋的空气运动速度越来越快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风力越来越强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最终发展成飓风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广阔的洋面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充足的热量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水分对热量的持续传输和地转偏向力是飓风形成的关键条件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1" name="yt_shape_11621"/>
          <p:cNvSpPr txBox="1"/>
          <p:nvPr/>
        </p:nvSpPr>
        <p:spPr>
          <a:xfrm>
            <a:off x="540000" y="648000"/>
            <a:ext cx="9076203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说明水分对热量的持续传输在飓风形成过程中的作用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22" name="yt_shape_11622"/>
          <p:cNvSpPr txBox="1"/>
          <p:nvPr/>
        </p:nvSpPr>
        <p:spPr>
          <a:xfrm>
            <a:off x="540120" y="1230985"/>
            <a:ext cx="11110413" cy="171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海洋水分受热蒸发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水汽随大气上升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水汽凝结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释放热量加热空气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促使其进一步抬升空气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形成强低气压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带动四周气流旋转汇聚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23" name="yt_shape_11623"/>
          <p:cNvSpPr txBox="1"/>
          <p:nvPr/>
        </p:nvSpPr>
        <p:spPr>
          <a:xfrm>
            <a:off x="540000" y="3001283"/>
            <a:ext cx="7272825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指出飓风登陆后势力的变化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并解释原因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24" name="yt_shape_11624"/>
          <p:cNvSpPr txBox="1"/>
          <p:nvPr/>
        </p:nvSpPr>
        <p:spPr>
          <a:xfrm>
            <a:off x="540120" y="3584268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势力减弱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缺少热量和水汽的供应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受地面摩擦力影响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风力减弱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" grpId="0" build="allAtOnce"/>
      <p:bldP spid="1162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5" name="yt_shape_11625"/>
          <p:cNvSpPr txBox="1"/>
          <p:nvPr/>
        </p:nvSpPr>
        <p:spPr>
          <a:xfrm>
            <a:off x="540119" y="648000"/>
            <a:ext cx="11110413" cy="413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材料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影响美国的飓风通常形成在加勒比海以东的广阔大西洋海域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对美国影响最大的飓风路径是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——“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从发源地往西北方向移动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经过加勒比海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再往西北偏北方向移动进入墨西哥湾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最终在美国的墨西哥湾沿岸登陆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之后飓风继续往北移动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深入美国内陆地区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。墨西哥湾水温比同纬度大西洋高出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2℃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～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℃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飓风在经过墨西哥湾时和登陆后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势力有显著变化。下图示意墨西哥湾区域。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阅读图文资料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完成下列探究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3" name="yt_image_1162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882" y="4196540"/>
            <a:ext cx="4048649" cy="23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8" name="yt_shape_11628"/>
          <p:cNvSpPr txBox="1"/>
          <p:nvPr/>
        </p:nvSpPr>
        <p:spPr>
          <a:xfrm>
            <a:off x="540000" y="648000"/>
            <a:ext cx="9436879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与同纬度大西洋相比较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简述墨西哥湾水温较高的原因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29" name="yt_shape_11629"/>
          <p:cNvSpPr txBox="1"/>
          <p:nvPr/>
        </p:nvSpPr>
        <p:spPr>
          <a:xfrm>
            <a:off x="540120" y="1230985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有暖流</a:t>
            </a:r>
            <a:r>
              <a:rPr lang="en-US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暖海水</a:t>
            </a:r>
            <a:r>
              <a:rPr lang="en-US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汇入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水体较浅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海域封闭</a:t>
            </a:r>
            <a:r>
              <a:rPr lang="en-US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受热增温幅度大</a:t>
            </a:r>
            <a:r>
              <a:rPr lang="zh-CN" altLang="zh-CN" sz="2800" b="1" i="0" u="none" spc="150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30" name="yt_shape_11630"/>
          <p:cNvSpPr txBox="1"/>
          <p:nvPr/>
        </p:nvSpPr>
        <p:spPr>
          <a:xfrm>
            <a:off x="540000" y="2398041"/>
            <a:ext cx="9436879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指出飓风经过墨西哥湾过程中势力的变化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并解释原因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31" name="yt_shape_11631"/>
          <p:cNvSpPr txBox="1"/>
          <p:nvPr/>
        </p:nvSpPr>
        <p:spPr>
          <a:xfrm>
            <a:off x="540120" y="2981026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势力增强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墨西哥湾水温高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有增温作用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进一步为飓风提供热量及水汽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6" name="yt_image_1162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882" y="4196540"/>
            <a:ext cx="4048649" cy="23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9" grpId="0" build="allAtOnce"/>
      <p:bldP spid="1163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" name="yt_shape_11632"/>
          <p:cNvSpPr txBox="1"/>
          <p:nvPr/>
        </p:nvSpPr>
        <p:spPr>
          <a:xfrm>
            <a:off x="540000" y="648000"/>
            <a:ext cx="9436879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与我国台风相比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美国飓风易深入内陆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试分析其原因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33" name="yt_shape_11633"/>
          <p:cNvSpPr txBox="1"/>
          <p:nvPr/>
        </p:nvSpPr>
        <p:spPr>
          <a:xfrm>
            <a:off x="540119" y="1230985"/>
            <a:ext cx="11110413" cy="2322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我国东南部多山地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丘陵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台风登陆后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受地形阻挡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地面地势高低起伏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摩擦力较大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势力迅速减弱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而美国中部地区平原贯通南北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从墨西哥湾沿岸登陆的飓风受到的地形阻力较小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势力减弱慢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影响范围广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image_1162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882" y="3553737"/>
            <a:ext cx="4048649" cy="23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4" name="yt_shape_11634"/>
          <p:cNvSpPr txBox="1"/>
          <p:nvPr/>
        </p:nvSpPr>
        <p:spPr>
          <a:xfrm>
            <a:off x="540000" y="648000"/>
            <a:ext cx="10518905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说明墨西哥湾沿岸平原在飓风侵袭时容易形成水灾的自然原因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635" name="yt_shape_11635"/>
          <p:cNvSpPr txBox="1"/>
          <p:nvPr/>
        </p:nvSpPr>
        <p:spPr>
          <a:xfrm>
            <a:off x="540119" y="1230985"/>
            <a:ext cx="11110413" cy="1135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飓风带来强降水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暴雨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地势低平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排水不畅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易遭受风暴潮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海水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侵袭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image_1162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774" y="2818076"/>
            <a:ext cx="4898865" cy="28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7" name="yt_shape_11637"/>
          <p:cNvSpPr txBox="1"/>
          <p:nvPr/>
        </p:nvSpPr>
        <p:spPr>
          <a:xfrm>
            <a:off x="540000" y="648000"/>
            <a:ext cx="1361142" cy="306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600" b="0" i="0" u="none" spc="10214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</a:rPr>
              <a:t> </a:t>
            </a:r>
          </a:p>
        </p:txBody>
      </p:sp>
      <p:pic>
        <p:nvPicPr>
          <p:cNvPr id="11636" name="yt_image_11636" title="H_27.37496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693184"/>
            <a:ext cx="1973138" cy="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39" name="yt_shape_11639"/>
          <p:cNvSpPr txBox="1"/>
          <p:nvPr/>
        </p:nvSpPr>
        <p:spPr>
          <a:xfrm>
            <a:off x="540120" y="1172204"/>
            <a:ext cx="11110413" cy="2341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2024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湖南卷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2019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年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9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月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17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－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18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日西藏林芝地区出现了两次强降雨。研究表明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深入谷地的季风为该地降雨提供了充足的水汽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山谷风影响了降雨的时空变化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使降雨呈现明显的时段特征。下图示意两次强降雨时距地面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米处的风向与风速。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据此完成下面小题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5" name="yt_image_11640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315" y="3546673"/>
            <a:ext cx="4471783" cy="29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8d4e425-3119-41e6-a727-87d10db4dfea"/>
  <p:tag name="COMMONDATA" val="eyJoZGlkIjoiZmEzMWU4ZTA0YWYwODkxOGVlOWJjM2VlMmFhOWI3N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制作QQ6952813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smtClean="0">
            <a:solidFill>
              <a:srgbClr val="FF0000"/>
            </a:solidFill>
            <a:latin typeface="楷体_GB2312" panose="02010609030101010101" pitchFamily="49" charset="-122"/>
            <a:ea typeface="楷体_GB2312" panose="0201060903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745</Words>
  <Application>Microsoft Office PowerPoint</Application>
  <PresentationFormat>自定义</PresentationFormat>
  <Paragraphs>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方正小标宋_GBK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制作QQ695281399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keywords/>
  <dc:description/>
  <cp:lastModifiedBy>Administrator</cp:lastModifiedBy>
  <cp:revision>14</cp:revision>
  <dcterms:created xsi:type="dcterms:W3CDTF">2024-12-11T09:28:28Z</dcterms:created>
  <dcterms:modified xsi:type="dcterms:W3CDTF">2024-12-13T04:05:04Z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C69698BF8E6C4E99A4D17120ADBF8BA8</vt:lpwstr>
  </property>
  <property fmtid="{D5CDD505-2E9C-101B-9397-08002B2CF9AE}" pid="3" name="KSOProductBuildVer">
    <vt:lpwstr>2052-12.1.0.16120</vt:lpwstr>
  </property>
</Properties>
</file>