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sldIdLst>
    <p:sldId id="256" r:id="rId2"/>
    <p:sldId id="285" r:id="rId3"/>
    <p:sldId id="287" r:id="rId4"/>
    <p:sldId id="289" r:id="rId5"/>
    <p:sldId id="290" r:id="rId6"/>
    <p:sldId id="30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302" r:id="rId16"/>
    <p:sldId id="268" r:id="rId17"/>
  </p:sldIdLst>
  <p:sldSz cx="12190413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AA3E02"/>
    <a:srgbClr val="EB5403"/>
    <a:srgbClr val="00679A"/>
    <a:srgbClr val="0075B0"/>
    <a:srgbClr val="0096E0"/>
    <a:srgbClr val="A0C83C"/>
    <a:srgbClr val="62812B"/>
    <a:srgbClr val="006C45"/>
    <a:srgbClr val="009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 showGuides="1">
      <p:cViewPr varScale="1">
        <p:scale>
          <a:sx n="59" d="100"/>
          <a:sy n="59" d="100"/>
        </p:scale>
        <p:origin x="42" y="1032"/>
      </p:cViewPr>
      <p:guideLst>
        <p:guide pos="383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2EF6D-A004-4C5F-B397-6CD94DC0D9AA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7BD1F-8D69-43EB-8D04-ED41BD636E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46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.xml"/><Relationship Id="rId5" Type="http://schemas.openxmlformats.org/officeDocument/2006/relationships/slide" Target="../slides/slide4.xml"/><Relationship Id="rId4" Type="http://schemas.openxmlformats.org/officeDocument/2006/relationships/slide" Target="../slides/sl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42"/>
          <p:cNvSpPr>
            <a:spLocks noChangeShapeType="1"/>
          </p:cNvSpPr>
          <p:nvPr userDrawn="1"/>
        </p:nvSpPr>
        <p:spPr bwMode="auto">
          <a:xfrm>
            <a:off x="12700" y="517699"/>
            <a:ext cx="1219041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59" name="Group 43"/>
          <p:cNvGrpSpPr/>
          <p:nvPr userDrawn="1"/>
        </p:nvGrpSpPr>
        <p:grpSpPr bwMode="auto">
          <a:xfrm>
            <a:off x="-517525" y="-18876"/>
            <a:ext cx="3684588" cy="549275"/>
            <a:chOff x="-205" y="-8"/>
            <a:chExt cx="2321" cy="346"/>
          </a:xfrm>
        </p:grpSpPr>
        <p:sp>
          <p:nvSpPr>
            <p:cNvPr id="60" name="AutoShape 44"/>
            <p:cNvSpPr>
              <a:spLocks noChangeArrowheads="1"/>
            </p:cNvSpPr>
            <p:nvPr userDrawn="1"/>
          </p:nvSpPr>
          <p:spPr bwMode="auto">
            <a:xfrm flipV="1">
              <a:off x="67" y="-8"/>
              <a:ext cx="2049" cy="346"/>
            </a:xfrm>
            <a:custGeom>
              <a:avLst/>
              <a:gdLst>
                <a:gd name="G0" fmla="+- 1942 0 0"/>
                <a:gd name="G1" fmla="+- 21600 0 1942"/>
                <a:gd name="G2" fmla="*/ 1942 1 2"/>
                <a:gd name="G3" fmla="+- 21600 0 G2"/>
                <a:gd name="G4" fmla="+/ 1942 21600 2"/>
                <a:gd name="G5" fmla="+/ G1 0 2"/>
                <a:gd name="G6" fmla="*/ 21600 21600 1942"/>
                <a:gd name="G7" fmla="*/ G6 1 2"/>
                <a:gd name="G8" fmla="+- 21600 0 G7"/>
                <a:gd name="G9" fmla="*/ 21600 1 2"/>
                <a:gd name="G10" fmla="+- 1942 0 G9"/>
                <a:gd name="G11" fmla="?: G10 G8 0"/>
                <a:gd name="G12" fmla="?: G10 G7 21600"/>
                <a:gd name="T0" fmla="*/ 20629 w 21600"/>
                <a:gd name="T1" fmla="*/ 10800 h 21600"/>
                <a:gd name="T2" fmla="*/ 10800 w 21600"/>
                <a:gd name="T3" fmla="*/ 21600 h 21600"/>
                <a:gd name="T4" fmla="*/ 971 w 21600"/>
                <a:gd name="T5" fmla="*/ 10800 h 21600"/>
                <a:gd name="T6" fmla="*/ 10800 w 21600"/>
                <a:gd name="T7" fmla="*/ 0 h 21600"/>
                <a:gd name="T8" fmla="*/ 2771 w 21600"/>
                <a:gd name="T9" fmla="*/ 2771 h 21600"/>
                <a:gd name="T10" fmla="*/ 18829 w 21600"/>
                <a:gd name="T11" fmla="*/ 188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42" y="21600"/>
                  </a:lnTo>
                  <a:lnTo>
                    <a:pt x="196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FB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61" name="AutoShape 45"/>
            <p:cNvSpPr>
              <a:spLocks noChangeArrowheads="1"/>
            </p:cNvSpPr>
            <p:nvPr userDrawn="1"/>
          </p:nvSpPr>
          <p:spPr bwMode="auto">
            <a:xfrm flipV="1">
              <a:off x="-69" y="-8"/>
              <a:ext cx="2049" cy="346"/>
            </a:xfrm>
            <a:custGeom>
              <a:avLst/>
              <a:gdLst>
                <a:gd name="G0" fmla="+- 1942 0 0"/>
                <a:gd name="G1" fmla="+- 21600 0 1942"/>
                <a:gd name="G2" fmla="*/ 1942 1 2"/>
                <a:gd name="G3" fmla="+- 21600 0 G2"/>
                <a:gd name="G4" fmla="+/ 1942 21600 2"/>
                <a:gd name="G5" fmla="+/ G1 0 2"/>
                <a:gd name="G6" fmla="*/ 21600 21600 1942"/>
                <a:gd name="G7" fmla="*/ G6 1 2"/>
                <a:gd name="G8" fmla="+- 21600 0 G7"/>
                <a:gd name="G9" fmla="*/ 21600 1 2"/>
                <a:gd name="G10" fmla="+- 1942 0 G9"/>
                <a:gd name="G11" fmla="?: G10 G8 0"/>
                <a:gd name="G12" fmla="?: G10 G7 21600"/>
                <a:gd name="T0" fmla="*/ 20629 w 21600"/>
                <a:gd name="T1" fmla="*/ 10800 h 21600"/>
                <a:gd name="T2" fmla="*/ 10800 w 21600"/>
                <a:gd name="T3" fmla="*/ 21600 h 21600"/>
                <a:gd name="T4" fmla="*/ 971 w 21600"/>
                <a:gd name="T5" fmla="*/ 10800 h 21600"/>
                <a:gd name="T6" fmla="*/ 10800 w 21600"/>
                <a:gd name="T7" fmla="*/ 0 h 21600"/>
                <a:gd name="T8" fmla="*/ 2771 w 21600"/>
                <a:gd name="T9" fmla="*/ 2771 h 21600"/>
                <a:gd name="T10" fmla="*/ 18829 w 21600"/>
                <a:gd name="T11" fmla="*/ 188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42" y="21600"/>
                  </a:lnTo>
                  <a:lnTo>
                    <a:pt x="196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DA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62" name="AutoShape 46"/>
            <p:cNvSpPr>
              <a:spLocks noChangeArrowheads="1"/>
            </p:cNvSpPr>
            <p:nvPr userDrawn="1"/>
          </p:nvSpPr>
          <p:spPr bwMode="auto">
            <a:xfrm flipV="1">
              <a:off x="-205" y="-8"/>
              <a:ext cx="2049" cy="346"/>
            </a:xfrm>
            <a:custGeom>
              <a:avLst/>
              <a:gdLst>
                <a:gd name="G0" fmla="+- 1942 0 0"/>
                <a:gd name="G1" fmla="+- 21600 0 1942"/>
                <a:gd name="G2" fmla="*/ 1942 1 2"/>
                <a:gd name="G3" fmla="+- 21600 0 G2"/>
                <a:gd name="G4" fmla="+/ 1942 21600 2"/>
                <a:gd name="G5" fmla="+/ G1 0 2"/>
                <a:gd name="G6" fmla="*/ 21600 21600 1942"/>
                <a:gd name="G7" fmla="*/ G6 1 2"/>
                <a:gd name="G8" fmla="+- 21600 0 G7"/>
                <a:gd name="G9" fmla="*/ 21600 1 2"/>
                <a:gd name="G10" fmla="+- 1942 0 G9"/>
                <a:gd name="G11" fmla="?: G10 G8 0"/>
                <a:gd name="G12" fmla="?: G10 G7 21600"/>
                <a:gd name="T0" fmla="*/ 20629 w 21600"/>
                <a:gd name="T1" fmla="*/ 10800 h 21600"/>
                <a:gd name="T2" fmla="*/ 10800 w 21600"/>
                <a:gd name="T3" fmla="*/ 21600 h 21600"/>
                <a:gd name="T4" fmla="*/ 971 w 21600"/>
                <a:gd name="T5" fmla="*/ 10800 h 21600"/>
                <a:gd name="T6" fmla="*/ 10800 w 21600"/>
                <a:gd name="T7" fmla="*/ 0 h 21600"/>
                <a:gd name="T8" fmla="*/ 2771 w 21600"/>
                <a:gd name="T9" fmla="*/ 2771 h 21600"/>
                <a:gd name="T10" fmla="*/ 18829 w 21600"/>
                <a:gd name="T11" fmla="*/ 188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942" y="21600"/>
                  </a:lnTo>
                  <a:lnTo>
                    <a:pt x="196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C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" name="Rectangle 47"/>
          <p:cNvSpPr>
            <a:spLocks noChangeArrowheads="1"/>
          </p:cNvSpPr>
          <p:nvPr userDrawn="1"/>
        </p:nvSpPr>
        <p:spPr bwMode="auto">
          <a:xfrm>
            <a:off x="12700" y="6750224"/>
            <a:ext cx="12190413" cy="107950"/>
          </a:xfrm>
          <a:prstGeom prst="rect">
            <a:avLst/>
          </a:prstGeom>
          <a:solidFill>
            <a:srgbClr val="008C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endParaRPr lang="zh-CN" altLang="en-US"/>
          </a:p>
        </p:txBody>
      </p:sp>
      <p:sp>
        <p:nvSpPr>
          <p:cNvPr id="1024" name="Rectangle 48"/>
          <p:cNvSpPr>
            <a:spLocks noChangeArrowheads="1"/>
          </p:cNvSpPr>
          <p:nvPr userDrawn="1"/>
        </p:nvSpPr>
        <p:spPr bwMode="auto">
          <a:xfrm>
            <a:off x="1336675" y="22399"/>
            <a:ext cx="110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地 理</a:t>
            </a:r>
            <a:endParaRPr kumimoji="0" 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73" name="Picture 49" descr="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163" y="12874"/>
            <a:ext cx="5778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高考金钥匙+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2874"/>
            <a:ext cx="898525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51"/>
          <p:cNvSpPr>
            <a:spLocks noChangeArrowheads="1"/>
          </p:cNvSpPr>
          <p:nvPr userDrawn="1"/>
        </p:nvSpPr>
        <p:spPr bwMode="auto">
          <a:xfrm>
            <a:off x="33338" y="-15701"/>
            <a:ext cx="144462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26" name="Rectangle 52"/>
          <p:cNvSpPr>
            <a:spLocks noChangeArrowheads="1"/>
          </p:cNvSpPr>
          <p:nvPr userDrawn="1"/>
        </p:nvSpPr>
        <p:spPr bwMode="auto">
          <a:xfrm>
            <a:off x="-12700" y="-15701"/>
            <a:ext cx="144463" cy="549275"/>
          </a:xfrm>
          <a:prstGeom prst="rect">
            <a:avLst/>
          </a:prstGeom>
          <a:solidFill>
            <a:srgbClr val="0059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86" name="Group 53"/>
          <p:cNvGrpSpPr/>
          <p:nvPr userDrawn="1"/>
        </p:nvGrpSpPr>
        <p:grpSpPr bwMode="auto">
          <a:xfrm>
            <a:off x="8213797" y="116632"/>
            <a:ext cx="935037" cy="287338"/>
            <a:chOff x="2366" y="79"/>
            <a:chExt cx="589" cy="181"/>
          </a:xfrm>
        </p:grpSpPr>
        <p:sp>
          <p:nvSpPr>
            <p:cNvPr id="87" name="AutoShape 54">
              <a:hlinkClick r:id="rId4" action="ppaction://hlinksldjump"/>
            </p:cNvPr>
            <p:cNvSpPr>
              <a:spLocks noChangeArrowheads="1"/>
            </p:cNvSpPr>
            <p:nvPr userDrawn="1"/>
          </p:nvSpPr>
          <p:spPr bwMode="auto">
            <a:xfrm>
              <a:off x="2366" y="79"/>
              <a:ext cx="589" cy="181"/>
            </a:xfrm>
            <a:prstGeom prst="roundRect">
              <a:avLst>
                <a:gd name="adj" fmla="val 29833"/>
              </a:avLst>
            </a:prstGeom>
            <a:solidFill>
              <a:schemeClr val="bg2"/>
            </a:solidFill>
            <a:ln w="9525" algn="ctr">
              <a:solidFill>
                <a:srgbClr val="FF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88" name="Rectangle 55">
              <a:hlinkClick r:id="rId4" action="ppaction://hlinksldjump"/>
            </p:cNvPr>
            <p:cNvSpPr>
              <a:spLocks noChangeArrowheads="1"/>
            </p:cNvSpPr>
            <p:nvPr userDrawn="1"/>
          </p:nvSpPr>
          <p:spPr bwMode="auto">
            <a:xfrm>
              <a:off x="2382" y="85"/>
              <a:ext cx="5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归纳提升</a:t>
              </a:r>
              <a:endParaRPr kumimoji="0" 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53">
            <a:extLst>
              <a:ext uri="{FF2B5EF4-FFF2-40B4-BE49-F238E27FC236}">
                <a16:creationId xmlns:a16="http://schemas.microsoft.com/office/drawing/2014/main" id="{8B1189FD-EE61-B48F-83B1-6A93345E49C2}"/>
              </a:ext>
            </a:extLst>
          </p:cNvPr>
          <p:cNvGrpSpPr/>
          <p:nvPr userDrawn="1"/>
        </p:nvGrpSpPr>
        <p:grpSpPr bwMode="auto">
          <a:xfrm>
            <a:off x="9315275" y="116632"/>
            <a:ext cx="935037" cy="287338"/>
            <a:chOff x="2366" y="79"/>
            <a:chExt cx="589" cy="181"/>
          </a:xfrm>
        </p:grpSpPr>
        <p:sp>
          <p:nvSpPr>
            <p:cNvPr id="6" name="AutoShape 54">
              <a:hlinkClick r:id="rId5" action="ppaction://hlinksldjump"/>
              <a:extLst>
                <a:ext uri="{FF2B5EF4-FFF2-40B4-BE49-F238E27FC236}">
                  <a16:creationId xmlns:a16="http://schemas.microsoft.com/office/drawing/2014/main" id="{9DA83EF3-4F55-1FE7-3B9A-23E4810F9E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6" y="79"/>
              <a:ext cx="589" cy="181"/>
            </a:xfrm>
            <a:prstGeom prst="roundRect">
              <a:avLst>
                <a:gd name="adj" fmla="val 29833"/>
              </a:avLst>
            </a:prstGeom>
            <a:solidFill>
              <a:schemeClr val="bg2"/>
            </a:solidFill>
            <a:ln w="9525" algn="ctr">
              <a:solidFill>
                <a:srgbClr val="FF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7" name="Rectangle 55">
              <a:hlinkClick r:id="rId5" action="ppaction://hlinksldjump"/>
              <a:extLst>
                <a:ext uri="{FF2B5EF4-FFF2-40B4-BE49-F238E27FC236}">
                  <a16:creationId xmlns:a16="http://schemas.microsoft.com/office/drawing/2014/main" id="{F191F015-A74D-519D-5016-18A0CC9B9B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82" y="85"/>
              <a:ext cx="5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主题探究</a:t>
              </a:r>
              <a:endParaRPr kumimoji="0" 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53">
            <a:extLst>
              <a:ext uri="{FF2B5EF4-FFF2-40B4-BE49-F238E27FC236}">
                <a16:creationId xmlns:a16="http://schemas.microsoft.com/office/drawing/2014/main" id="{8B1189FD-EE61-B48F-83B1-6A93345E49C2}"/>
              </a:ext>
            </a:extLst>
          </p:cNvPr>
          <p:cNvGrpSpPr/>
          <p:nvPr userDrawn="1"/>
        </p:nvGrpSpPr>
        <p:grpSpPr bwMode="auto">
          <a:xfrm>
            <a:off x="10416753" y="126157"/>
            <a:ext cx="935037" cy="287338"/>
            <a:chOff x="2366" y="79"/>
            <a:chExt cx="589" cy="181"/>
          </a:xfrm>
        </p:grpSpPr>
        <p:sp>
          <p:nvSpPr>
            <p:cNvPr id="20" name="AutoShape 54">
              <a:hlinkClick r:id="rId5" action="ppaction://hlinksldjump"/>
              <a:extLst>
                <a:ext uri="{FF2B5EF4-FFF2-40B4-BE49-F238E27FC236}">
                  <a16:creationId xmlns:a16="http://schemas.microsoft.com/office/drawing/2014/main" id="{9DA83EF3-4F55-1FE7-3B9A-23E4810F9E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66" y="79"/>
              <a:ext cx="589" cy="181"/>
            </a:xfrm>
            <a:prstGeom prst="roundRect">
              <a:avLst>
                <a:gd name="adj" fmla="val 29833"/>
              </a:avLst>
            </a:prstGeom>
            <a:solidFill>
              <a:schemeClr val="bg2"/>
            </a:solidFill>
            <a:ln w="9525" algn="ctr">
              <a:solidFill>
                <a:srgbClr val="FF66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endParaRPr lang="zh-CN" altLang="en-US"/>
            </a:p>
          </p:txBody>
        </p:sp>
        <p:sp>
          <p:nvSpPr>
            <p:cNvPr id="21" name="Rectangle 55">
              <a:hlinkClick r:id="rId6" action="ppaction://hlinksldjump"/>
              <a:extLst>
                <a:ext uri="{FF2B5EF4-FFF2-40B4-BE49-F238E27FC236}">
                  <a16:creationId xmlns:a16="http://schemas.microsoft.com/office/drawing/2014/main" id="{F191F015-A74D-519D-5016-18A0CC9B9B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82" y="85"/>
              <a:ext cx="5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主题训练</a:t>
              </a:r>
              <a:endParaRPr kumimoji="0" 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0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YTSlide_2_1_1.5_1.8_1.5_1__0_0_0_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799062" y="2348880"/>
            <a:ext cx="7272139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第二部分</a:t>
            </a:r>
            <a:r>
              <a:rPr kumimoji="0" lang="zh-CN" altLang="en-US" sz="4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　</a:t>
            </a:r>
            <a:r>
              <a:rPr kumimoji="0" lang="zh-CN" altLang="en-US" sz="4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主题探究</a:t>
            </a:r>
            <a:endParaRPr kumimoji="0" lang="zh-CN" altLang="en-US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4583038" y="3501008"/>
            <a:ext cx="7488163" cy="79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主题二　能量交换</a:t>
            </a: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B7A7FB6B-7068-0068-A61A-471B59855A5D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062361" y="5517558"/>
            <a:ext cx="11353719" cy="728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zh-CN" altLang="en-US" sz="3200" b="1" smtClean="0">
                <a:ea typeface="方正小标宋_GBK" pitchFamily="65" charset="-122"/>
                <a:cs typeface="Times New Roman" panose="02020603050405020304" pitchFamily="18" charset="0"/>
              </a:rPr>
              <a:t>微</a:t>
            </a:r>
            <a:r>
              <a:rPr lang="zh-CN" altLang="en-US" sz="3200" b="1">
                <a:ea typeface="方正小标宋_GBK" pitchFamily="65" charset="-122"/>
                <a:cs typeface="Times New Roman" panose="02020603050405020304" pitchFamily="18" charset="0"/>
              </a:rPr>
              <a:t>专题3　水体温度</a:t>
            </a:r>
            <a:endParaRPr lang="zh-CN" altLang="en-US" sz="3200" b="1" dirty="0">
              <a:ea typeface="方正小标宋_GBK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6" name="yt_shape_11546"/>
          <p:cNvSpPr txBox="1"/>
          <p:nvPr/>
        </p:nvSpPr>
        <p:spPr>
          <a:xfrm>
            <a:off x="540000" y="648000"/>
            <a:ext cx="10098918" cy="513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【问题变式】分析鄂霍次克海南部海域易形成流冰现象的原因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547" name="yt_shape_11547"/>
          <p:cNvSpPr txBox="1"/>
          <p:nvPr/>
        </p:nvSpPr>
        <p:spPr>
          <a:xfrm>
            <a:off x="540120" y="1211814"/>
            <a:ext cx="11110413" cy="1738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黑体" pitchFamily="28"/>
              </a:rPr>
              <a:t>【答案】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鄂霍次克海南部海域有河流注入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表层海水的盐度低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易结冰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但靠近海沟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海水深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下层海水不易结冰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在南下洋流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寒流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和冬季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西北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风作用下易形成流冰现象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pic>
        <p:nvPicPr>
          <p:cNvPr id="4" name="yt_shape_1733909713463">
            <a:extLst>
              <a:ext uri="{FF2B5EF4-FFF2-40B4-BE49-F238E27FC236}">
                <a16:creationId xmlns:a16="http://schemas.microsoft.com/office/drawing/2014/main" id="{A1A382A4-FDF3-344E-7DF3-599D7DF55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91" y="3140968"/>
            <a:ext cx="4989630" cy="33264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8" name="yt_shape_11548"/>
          <p:cNvSpPr txBox="1"/>
          <p:nvPr/>
        </p:nvSpPr>
        <p:spPr>
          <a:xfrm>
            <a:off x="540000" y="648000"/>
            <a:ext cx="9797554" cy="532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5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说出鄂霍次克海海冰边界的变化特点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并分析其形成原因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549" name="yt_shape_11549"/>
          <p:cNvSpPr txBox="1"/>
          <p:nvPr/>
        </p:nvSpPr>
        <p:spPr>
          <a:xfrm>
            <a:off x="540120" y="1230985"/>
            <a:ext cx="11110413" cy="1116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黑体" pitchFamily="28"/>
              </a:rPr>
              <a:t>【答案】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变化特点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海冰边界大致与海岸线平行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从近岸海域向远岸海域扩展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西部海域海冰边界扩展速度快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550" name="yt_shape_11550"/>
          <p:cNvSpPr txBox="1"/>
          <p:nvPr/>
        </p:nvSpPr>
        <p:spPr>
          <a:xfrm>
            <a:off x="540120" y="2398041"/>
            <a:ext cx="11110413" cy="2322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主要原因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冬季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陆地降温速度快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近岸海域先结冰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北部海域纬度高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降温早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先结冰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受寒流影响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西部海域先结冰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黑龙江注入大量淡水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海水盐度低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使海水表面形成了低盐分的水层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西部海域易于结冰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pic>
        <p:nvPicPr>
          <p:cNvPr id="5" name="yt_shape_1733909713463">
            <a:extLst>
              <a:ext uri="{FF2B5EF4-FFF2-40B4-BE49-F238E27FC236}">
                <a16:creationId xmlns:a16="http://schemas.microsoft.com/office/drawing/2014/main" id="{A1A382A4-FDF3-344E-7DF3-599D7DF55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14" y="4170172"/>
            <a:ext cx="3748784" cy="24991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9" grpId="0" build="allAtOnce"/>
      <p:bldP spid="1155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1" name="yt_shape_11551"/>
          <p:cNvSpPr txBox="1"/>
          <p:nvPr/>
        </p:nvSpPr>
        <p:spPr>
          <a:xfrm>
            <a:off x="540000" y="648000"/>
            <a:ext cx="7272825" cy="532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6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推测北海道流冰具有不确定性的主要原因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552" name="yt_shape_11552"/>
          <p:cNvSpPr txBox="1"/>
          <p:nvPr/>
        </p:nvSpPr>
        <p:spPr>
          <a:xfrm>
            <a:off x="540120" y="1230985"/>
            <a:ext cx="11110413" cy="1116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黑体" pitchFamily="28"/>
              </a:rPr>
              <a:t>【答案】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受全球变暖影响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冬季海冰规模减小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冬季风不稳定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冬季海冰规模不确定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洋流不稳定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增加海冰被带至近岸的不确定性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pic>
        <p:nvPicPr>
          <p:cNvPr id="4" name="yt_shape_1733909713463">
            <a:extLst>
              <a:ext uri="{FF2B5EF4-FFF2-40B4-BE49-F238E27FC236}">
                <a16:creationId xmlns:a16="http://schemas.microsoft.com/office/drawing/2014/main" id="{A1A382A4-FDF3-344E-7DF3-599D7DF55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91" y="2708920"/>
            <a:ext cx="4989630" cy="33264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3" name="yt_shape_11553"/>
          <p:cNvSpPr txBox="1"/>
          <p:nvPr/>
        </p:nvSpPr>
        <p:spPr>
          <a:xfrm>
            <a:off x="540119" y="648000"/>
            <a:ext cx="11110413" cy="2945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黑体" pitchFamily="28"/>
              </a:rPr>
              <a:t>材料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海域西部的黑龙江是注入鄂霍次克海的最大河流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其水量丰富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有机质含量高。海域东侧的堪察加半岛是虎头海雕的重要栖息地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虎头海雕常在浮冰上捕食鱼类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图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Ⅱ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。每年冬季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虎头海雕伴随流冰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从堪察加半岛向北海道迁徙越冬。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阅读材料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完成以下探究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7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分析流冰对虎头海雕迁徙越冬的积极作用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555" name="yt_shape_11555"/>
          <p:cNvSpPr txBox="1"/>
          <p:nvPr/>
        </p:nvSpPr>
        <p:spPr>
          <a:xfrm>
            <a:off x="540119" y="3604525"/>
            <a:ext cx="11110413" cy="2322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黑体" pitchFamily="28"/>
              </a:rPr>
              <a:t>【答案】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虎头海雕以流冰为承载体南下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节省体力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流冰为虎头海雕提供捕食场所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流冰将黑龙江输送的大量有机质携带至北海道海域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藻类和鱼类繁多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为虎头海雕提供食物保障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海洋表层的流冰对下层海水起到保温作用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利于冬季鱼类的生长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7" name="yt_shape_11557"/>
          <p:cNvSpPr txBox="1"/>
          <p:nvPr/>
        </p:nvSpPr>
        <p:spPr>
          <a:xfrm>
            <a:off x="540000" y="648000"/>
            <a:ext cx="1361142" cy="3066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1600" b="0" i="0" u="none" spc="10214">
                <a:solidFill>
                  <a:srgbClr val="1EE3CF"/>
                </a:solidFill>
                <a:effectLst/>
                <a:latin typeface="Times New Roman" pitchFamily="16"/>
                <a:ea typeface="宋体" pitchFamily="16"/>
              </a:rPr>
              <a:t> </a:t>
            </a:r>
          </a:p>
        </p:txBody>
      </p:sp>
      <p:pic>
        <p:nvPicPr>
          <p:cNvPr id="11556" name="yt_image_11556" title="H_27.37496">
            <a:extLst>
              <a:ext uri="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00" y="693184"/>
            <a:ext cx="1973138" cy="5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59" name="yt_shape_11559"/>
          <p:cNvSpPr txBox="1"/>
          <p:nvPr/>
        </p:nvSpPr>
        <p:spPr>
          <a:xfrm>
            <a:off x="540120" y="1172204"/>
            <a:ext cx="11110413" cy="890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1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2020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·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7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黑体" pitchFamily="28"/>
              </a:rPr>
              <a:t>月浙江选考卷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下图为两极地区多年平均海冰面积年内变化图。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据此完成下题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pic>
        <p:nvPicPr>
          <p:cNvPr id="11560" name="yt_image_11560" title="H_240">
            <a:extLst>
              <a:ext uri="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3563" y="2060848"/>
            <a:ext cx="4663287" cy="20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2" name="yt_shape_11562"/>
          <p:cNvSpPr txBox="1"/>
          <p:nvPr/>
        </p:nvSpPr>
        <p:spPr>
          <a:xfrm>
            <a:off x="540000" y="4149080"/>
            <a:ext cx="9156353" cy="532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对比两极地区年内海冰消融速度差异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原因可能是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68E0D79-5C85-5B92-85C8-3B6B1D4BDA8A}"/>
              </a:ext>
            </a:extLst>
          </p:cNvPr>
          <p:cNvSpPr txBox="1"/>
          <p:nvPr/>
        </p:nvSpPr>
        <p:spPr>
          <a:xfrm>
            <a:off x="8784364" y="4077072"/>
            <a:ext cx="437261" cy="62066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8"/>
                <a:ea typeface="宋体" pitchFamily="28"/>
                <a:cs typeface="+mn-cs"/>
              </a:rPr>
              <a:t>C</a:t>
            </a:r>
            <a:endParaRPr lang="zh-CN" altLang="en-US" sz="28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aphicFrame>
        <p:nvGraphicFramePr>
          <p:cNvPr id="8" name="yt_table_11563" title="H_188.1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11511"/>
              </p:ext>
            </p:extLst>
          </p:nvPr>
        </p:nvGraphicFramePr>
        <p:xfrm>
          <a:off x="540066" y="4725144"/>
          <a:ext cx="9337675" cy="1877568"/>
        </p:xfrm>
        <a:graphic>
          <a:graphicData uri="http://schemas.openxmlformats.org/drawingml/2006/table">
            <a:tbl>
              <a:tblPr/>
              <a:tblGrid>
                <a:gridCol w="9337675">
                  <a:extLst>
                    <a:ext uri="{9D8B030D-6E8A-4147-A177-3AD203B41FA5}">
                      <a16:colId xmlns:a16="http://schemas.microsoft.com/office/drawing/2014/main" val="10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1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A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南极地区受西风漂流影响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海冰消融慢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03492" indent="-503492" algn="l" eaLnBrk="1" fontAlgn="ctr" latinLnBrk="0" hangingPunct="0">
                        <a:lnSpc>
                          <a:spcPct val="11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B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北极地区受北大西洋暖流影响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海冰消融快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1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C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南极地区下垫面比热小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吸热升温快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海冰消融快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23174" indent="-523174" algn="l" eaLnBrk="1" fontAlgn="ctr" latinLnBrk="0" hangingPunct="0">
                        <a:lnSpc>
                          <a:spcPct val="11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D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.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北极地区臭氧空洞小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太阳辐射强度大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海冰消融慢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5" name="yt_shape_11565"/>
          <p:cNvSpPr txBox="1"/>
          <p:nvPr/>
        </p:nvSpPr>
        <p:spPr>
          <a:xfrm>
            <a:off x="540119" y="648000"/>
            <a:ext cx="11110413" cy="4151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黑体" pitchFamily="28"/>
              </a:rPr>
              <a:t>【解析】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根据海冰面积大小和南、北半球气温特点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可知左图为北极地区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右图为南极地区。据图分析北极地区海冰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月份达到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13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百万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km</a:t>
            </a:r>
            <a:r>
              <a:rPr lang="en-US" altLang="zh-CN" sz="2800" b="1" i="0" u="none" baseline="30000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9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月份达到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5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百万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km</a:t>
            </a:r>
            <a:r>
              <a:rPr lang="en-US" altLang="zh-CN" sz="2800" b="1" i="0" u="none" baseline="30000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7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个月消融了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8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百万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km</a:t>
            </a:r>
            <a:r>
              <a:rPr lang="en-US" altLang="zh-CN" sz="2800" b="1" i="0" u="none" baseline="30000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南极地区海冰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9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月份达到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16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百万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km</a:t>
            </a:r>
            <a:r>
              <a:rPr lang="en-US" altLang="zh-CN" sz="2800" b="1" i="0" u="none" baseline="30000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月份达到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百万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km</a:t>
            </a:r>
            <a:r>
              <a:rPr lang="en-US" altLang="zh-CN" sz="2800" b="1" i="0" u="none" baseline="30000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6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个月消融了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14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百万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km</a:t>
            </a:r>
            <a:r>
              <a:rPr lang="en-US" altLang="zh-CN" sz="2800" b="1" i="0" u="none" baseline="30000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对比可知南极地区海冰消融速度快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A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、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B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错误。北极地区是海洋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南极地区是大陆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南极地区下垫面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陆地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比热小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吸热升温快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导致海冰消融快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正确。若太阳辐射强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则海水消融快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D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错误。故选</a:t>
            </a:r>
            <a:r>
              <a:rPr lang="en-US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宋体" pitchFamily="28"/>
              </a:rPr>
              <a:t>C</a:t>
            </a:r>
            <a:r>
              <a:rPr lang="zh-CN" altLang="zh-CN" sz="2800" b="1" i="0" u="none">
                <a:solidFill>
                  <a:srgbClr val="0000FF"/>
                </a:solidFill>
                <a:effectLst/>
                <a:latin typeface="Times New Roman" pitchFamily="28"/>
                <a:ea typeface="楷体" pitchFamily="28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6205538"/>
            <a:ext cx="7493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谢谢观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765175"/>
            <a:ext cx="635158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10895013" y="6027738"/>
            <a:ext cx="1104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Exit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9" name="yt_shape_11519"/>
          <p:cNvSpPr txBox="1"/>
          <p:nvPr/>
        </p:nvSpPr>
        <p:spPr>
          <a:xfrm>
            <a:off x="3486486" y="648000"/>
            <a:ext cx="5143459" cy="3066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1600" b="0" i="0" u="none" spc="39708">
                <a:solidFill>
                  <a:srgbClr val="1EE3CF"/>
                </a:solidFill>
                <a:effectLst/>
                <a:latin typeface="Times New Roman" pitchFamily="16"/>
                <a:ea typeface="宋体" pitchFamily="16"/>
              </a:rPr>
              <a:t> </a:t>
            </a:r>
          </a:p>
        </p:txBody>
      </p:sp>
      <p:pic>
        <p:nvPicPr>
          <p:cNvPr id="11518" name="yt_image_11518" title="H_27.37496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786" y="608943"/>
            <a:ext cx="9923960" cy="67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21" name="yt_shape_11521"/>
          <p:cNvSpPr txBox="1"/>
          <p:nvPr/>
        </p:nvSpPr>
        <p:spPr>
          <a:xfrm>
            <a:off x="540000" y="1255159"/>
            <a:ext cx="4417876" cy="532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 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黑体" pitchFamily="28"/>
              </a:rPr>
              <a:t>影响水体温度的因素</a:t>
            </a:r>
          </a:p>
        </p:txBody>
      </p:sp>
      <p:pic>
        <p:nvPicPr>
          <p:cNvPr id="11522" name="yt_image_11522" title="H_255.01512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05" y="1990508"/>
            <a:ext cx="10795002" cy="323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7512888-3AF2-10B4-FD4F-7E0B502D7766}"/>
              </a:ext>
            </a:extLst>
          </p:cNvPr>
          <p:cNvSpPr txBox="1"/>
          <p:nvPr/>
        </p:nvSpPr>
        <p:spPr>
          <a:xfrm>
            <a:off x="3039255" y="2019320"/>
            <a:ext cx="894461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纬度</a:t>
            </a:r>
            <a:endParaRPr lang="zh-CN" altLang="en-US" sz="24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80FBF86-AC0A-60A1-E6B3-64E619726C7B}"/>
              </a:ext>
            </a:extLst>
          </p:cNvPr>
          <p:cNvSpPr txBox="1"/>
          <p:nvPr/>
        </p:nvSpPr>
        <p:spPr>
          <a:xfrm>
            <a:off x="4727054" y="2027254"/>
            <a:ext cx="894461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海拔</a:t>
            </a:r>
            <a:endParaRPr lang="zh-CN" altLang="en-US" sz="24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AD748C2-A968-DCAA-A303-F09CDF97AA40}"/>
              </a:ext>
            </a:extLst>
          </p:cNvPr>
          <p:cNvSpPr txBox="1"/>
          <p:nvPr/>
        </p:nvSpPr>
        <p:spPr>
          <a:xfrm>
            <a:off x="2763521" y="2436128"/>
            <a:ext cx="894461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季节</a:t>
            </a:r>
            <a:endParaRPr lang="zh-CN" altLang="en-US" sz="24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9A0C01A-0E68-E0E4-1CED-A5F204DC7402}"/>
              </a:ext>
            </a:extLst>
          </p:cNvPr>
          <p:cNvSpPr txBox="1"/>
          <p:nvPr/>
        </p:nvSpPr>
        <p:spPr>
          <a:xfrm>
            <a:off x="1803042" y="3084228"/>
            <a:ext cx="894461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暖流</a:t>
            </a:r>
            <a:endParaRPr lang="zh-CN" altLang="en-US" sz="24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00D55A1-5216-7842-9B02-14FDB658FCBC}"/>
              </a:ext>
            </a:extLst>
          </p:cNvPr>
          <p:cNvSpPr txBox="1"/>
          <p:nvPr/>
        </p:nvSpPr>
        <p:spPr>
          <a:xfrm>
            <a:off x="7781204" y="2482552"/>
            <a:ext cx="894461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蒸发</a:t>
            </a:r>
            <a:endParaRPr lang="zh-CN" altLang="en-US" sz="24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C29C5E-6005-52F5-4012-E6C39B1CCF2B}"/>
              </a:ext>
            </a:extLst>
          </p:cNvPr>
          <p:cNvSpPr txBox="1"/>
          <p:nvPr/>
        </p:nvSpPr>
        <p:spPr>
          <a:xfrm>
            <a:off x="8917021" y="2497792"/>
            <a:ext cx="894461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寒流</a:t>
            </a:r>
            <a:endParaRPr lang="zh-CN" altLang="en-US" sz="24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E77F541-C5C5-0199-E026-3A3D8D83DF04}"/>
              </a:ext>
            </a:extLst>
          </p:cNvPr>
          <p:cNvSpPr txBox="1"/>
          <p:nvPr/>
        </p:nvSpPr>
        <p:spPr>
          <a:xfrm>
            <a:off x="7318733" y="3555038"/>
            <a:ext cx="894461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结冰</a:t>
            </a:r>
            <a:endParaRPr lang="zh-CN" altLang="en-US" sz="24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EEAF7DF-601D-BFAD-5FF3-8CF087B6F596}"/>
              </a:ext>
            </a:extLst>
          </p:cNvPr>
          <p:cNvSpPr txBox="1"/>
          <p:nvPr/>
        </p:nvSpPr>
        <p:spPr>
          <a:xfrm>
            <a:off x="8441105" y="3933056"/>
            <a:ext cx="894461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吸热</a:t>
            </a:r>
            <a:endParaRPr lang="zh-CN" altLang="en-US" sz="24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C78B59D-4053-17AF-83EE-DC050E54A154}"/>
              </a:ext>
            </a:extLst>
          </p:cNvPr>
          <p:cNvSpPr txBox="1"/>
          <p:nvPr/>
        </p:nvSpPr>
        <p:spPr>
          <a:xfrm>
            <a:off x="9680481" y="3926246"/>
            <a:ext cx="894461" cy="60167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40000"/>
              </a:lnSpc>
            </a:pPr>
            <a:r>
              <a:rPr kumimoji="0" lang="zh-CN" altLang="zh-CN" sz="24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8"/>
                <a:ea typeface="宋体" pitchFamily="28"/>
              </a:rPr>
              <a:t>放热</a:t>
            </a:r>
            <a:endParaRPr lang="zh-CN" altLang="en-US" sz="24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5" name="yt_shape_11525"/>
          <p:cNvSpPr txBox="1"/>
          <p:nvPr/>
        </p:nvSpPr>
        <p:spPr>
          <a:xfrm>
            <a:off x="540000" y="648000"/>
            <a:ext cx="4328108" cy="532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　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黑体" pitchFamily="28"/>
              </a:rPr>
              <a:t>海水温度的分布规律</a:t>
            </a:r>
          </a:p>
        </p:txBody>
      </p:sp>
      <p:graphicFrame>
        <p:nvGraphicFramePr>
          <p:cNvPr id="11526" name="yt_table_11526" title="H_303.8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281322"/>
              </p:ext>
            </p:extLst>
          </p:nvPr>
        </p:nvGraphicFramePr>
        <p:xfrm>
          <a:off x="540000" y="1383349"/>
          <a:ext cx="11110412" cy="51511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7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7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999">
                <a:tc rowSpan="3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水平分布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同一海区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100" b="1" i="0" spc="-100">
                          <a:solidFill>
                            <a:srgbClr val="FF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 </a:t>
                      </a:r>
                      <a:r>
                        <a:rPr lang="zh-CN" altLang="zh-CN" sz="2800" b="1" i="0" u="sng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28"/>
                          <a:ea typeface="宋体" pitchFamily="28"/>
                        </a:rPr>
                        <a:t>　</a:t>
                      </a:r>
                      <a:r>
                        <a:rPr lang="zh-CN" altLang="zh-CN" sz="2800" b="1" i="0" u="sng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28"/>
                          <a:ea typeface="宋体" pitchFamily="28"/>
                        </a:rPr>
                        <a:t>夏季　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水温高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100" b="1" i="0" spc="-100">
                          <a:solidFill>
                            <a:srgbClr val="FF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 </a:t>
                      </a:r>
                      <a:r>
                        <a:rPr lang="zh-CN" altLang="zh-CN" sz="2800" b="1" i="0" u="sng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28"/>
                          <a:ea typeface="宋体" pitchFamily="28"/>
                        </a:rPr>
                        <a:t>　</a:t>
                      </a:r>
                      <a:r>
                        <a:rPr lang="zh-CN" altLang="zh-CN" sz="2800" b="1" i="0" u="sng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28"/>
                          <a:ea typeface="宋体" pitchFamily="28"/>
                        </a:rPr>
                        <a:t>冬季　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水温低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 vMerge="1"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endParaRPr/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不同纬度海区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纬度较低处水温较高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100" b="1" i="0" spc="-100">
                          <a:solidFill>
                            <a:srgbClr val="FF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 </a:t>
                      </a:r>
                      <a:r>
                        <a:rPr lang="zh-CN" altLang="zh-CN" sz="2800" b="1" i="0" u="sng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28"/>
                          <a:ea typeface="宋体" pitchFamily="28"/>
                        </a:rPr>
                        <a:t>　</a:t>
                      </a:r>
                      <a:r>
                        <a:rPr lang="zh-CN" altLang="zh-CN" sz="2800" b="1" i="0" u="sng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28"/>
                          <a:ea typeface="宋体" pitchFamily="28"/>
                        </a:rPr>
                        <a:t>纬度　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较高处水温较低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</a:rPr>
                        <a:t>(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全球海水温度分布规律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：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由低纬度向高纬度海区递减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Times New Roman" pitchFamily="28"/>
                        </a:rPr>
                        <a:t>)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9">
                <a:tc vMerge="1"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endParaRPr/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相同纬度海区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100" b="1" i="0" spc="-100">
                          <a:solidFill>
                            <a:srgbClr val="FF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 </a:t>
                      </a:r>
                      <a:r>
                        <a:rPr lang="zh-CN" altLang="zh-CN" sz="2800" b="1" i="0" u="sng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28"/>
                          <a:ea typeface="宋体" pitchFamily="28"/>
                        </a:rPr>
                        <a:t>　</a:t>
                      </a:r>
                      <a:r>
                        <a:rPr lang="zh-CN" altLang="zh-CN" sz="2800" b="1" i="0" u="sng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28"/>
                          <a:ea typeface="宋体" pitchFamily="28"/>
                        </a:rPr>
                        <a:t>暖流　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流经的海区水温偏高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100" b="1" i="0" spc="-100">
                          <a:solidFill>
                            <a:srgbClr val="FF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 </a:t>
                      </a:r>
                      <a:r>
                        <a:rPr lang="zh-CN" altLang="zh-CN" sz="2800" b="1" i="0" u="sng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28"/>
                          <a:ea typeface="宋体" pitchFamily="28"/>
                        </a:rPr>
                        <a:t>　</a:t>
                      </a:r>
                      <a:r>
                        <a:rPr lang="zh-CN" altLang="zh-CN" sz="2800" b="1" i="0" u="sng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28"/>
                          <a:ea typeface="宋体" pitchFamily="28"/>
                        </a:rPr>
                        <a:t>寒流　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流经的海区水温偏低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99">
                <a:tc rowSpan="2"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垂直分布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总趋势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水温</a:t>
                      </a:r>
                      <a:r>
                        <a:rPr lang="zh-CN" altLang="zh-CN" sz="100" b="1" i="0" spc="-100">
                          <a:solidFill>
                            <a:srgbClr val="FF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 </a:t>
                      </a:r>
                      <a:r>
                        <a:rPr lang="zh-CN" altLang="zh-CN" sz="2800" b="1" i="0" u="sng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28"/>
                          <a:ea typeface="宋体" pitchFamily="28"/>
                        </a:rPr>
                        <a:t>　</a:t>
                      </a:r>
                      <a:r>
                        <a:rPr lang="zh-CN" altLang="zh-CN" sz="2800" b="1" i="0" u="sng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28"/>
                          <a:ea typeface="宋体" pitchFamily="28"/>
                        </a:rPr>
                        <a:t>随深度增加而递减　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1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 </a:t>
                      </a: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000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米以下的深层海水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海水温度随水深变化不大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经常保持着低温状态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513520"/>
                  </a:ext>
                </a:extLst>
              </a:tr>
              <a:tr h="467999">
                <a:tc vMerge="1"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40000"/>
                        </a:lnSpc>
                      </a:pPr>
                      <a:endParaRPr/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时空变化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10000"/>
                        </a:lnSpc>
                      </a:pP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主要存在于海水表层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水层越深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宋体" pitchFamily="28"/>
                          <a:ea typeface="宋体" pitchFamily="28"/>
                        </a:rPr>
                        <a:t>，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变化越</a:t>
                      </a:r>
                      <a:r>
                        <a:rPr lang="zh-CN" altLang="zh-CN" sz="100" b="1" i="0" spc="-100">
                          <a:solidFill>
                            <a:srgbClr val="FF0000"/>
                          </a:solidFill>
                          <a:effectLst/>
                          <a:latin typeface="Times New Roman" pitchFamily="28"/>
                          <a:ea typeface="宋体" pitchFamily="28"/>
                        </a:rPr>
                        <a:t> </a:t>
                      </a:r>
                      <a:r>
                        <a:rPr lang="zh-CN" altLang="zh-CN" sz="2800" b="1" i="0" u="sng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28"/>
                          <a:ea typeface="宋体" pitchFamily="28"/>
                        </a:rPr>
                        <a:t>　</a:t>
                      </a:r>
                      <a:r>
                        <a:rPr lang="zh-CN" altLang="zh-CN" sz="2800" b="1" i="0" u="sng">
                          <a:solidFill>
                            <a:srgbClr val="FF0000">
                              <a:alpha val="0"/>
                            </a:srgb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itchFamily="28"/>
                          <a:ea typeface="宋体" pitchFamily="28"/>
                        </a:rPr>
                        <a:t>小　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201758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FAB36233-F8C0-F2B6-CA52-5BBDB4685F8A}"/>
              </a:ext>
            </a:extLst>
          </p:cNvPr>
          <p:cNvSpPr txBox="1"/>
          <p:nvPr/>
        </p:nvSpPr>
        <p:spPr>
          <a:xfrm>
            <a:off x="5440942" y="1408584"/>
            <a:ext cx="1251649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夏季　</a:t>
            </a:r>
            <a:endParaRPr lang="zh-CN" altLang="en-US" sz="28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7C9835A-F43F-88D6-E086-9B60B343DDC4}"/>
              </a:ext>
            </a:extLst>
          </p:cNvPr>
          <p:cNvSpPr txBox="1"/>
          <p:nvPr/>
        </p:nvSpPr>
        <p:spPr>
          <a:xfrm>
            <a:off x="8298442" y="1408584"/>
            <a:ext cx="1251649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冬季　</a:t>
            </a:r>
            <a:endParaRPr lang="zh-CN" altLang="en-US" sz="28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F5A73B3-C67E-6D5B-2E45-BCAAFC614B58}"/>
              </a:ext>
            </a:extLst>
          </p:cNvPr>
          <p:cNvSpPr txBox="1"/>
          <p:nvPr/>
        </p:nvSpPr>
        <p:spPr>
          <a:xfrm>
            <a:off x="7974592" y="1999888"/>
            <a:ext cx="1251649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纬度　</a:t>
            </a:r>
            <a:endParaRPr lang="zh-CN" altLang="en-US" sz="28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E6DB8EC-3E5D-8679-F544-4E15A264E301}"/>
              </a:ext>
            </a:extLst>
          </p:cNvPr>
          <p:cNvSpPr txBox="1"/>
          <p:nvPr/>
        </p:nvSpPr>
        <p:spPr>
          <a:xfrm>
            <a:off x="4412242" y="3481576"/>
            <a:ext cx="1251649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暖流　</a:t>
            </a:r>
            <a:endParaRPr lang="zh-CN" altLang="en-US" sz="28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5F7F24E-EC27-A9CD-126C-84FD421A24B5}"/>
              </a:ext>
            </a:extLst>
          </p:cNvPr>
          <p:cNvSpPr txBox="1"/>
          <p:nvPr/>
        </p:nvSpPr>
        <p:spPr>
          <a:xfrm>
            <a:off x="9412867" y="3481576"/>
            <a:ext cx="1251649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寒流　</a:t>
            </a:r>
            <a:endParaRPr lang="zh-CN" altLang="en-US" sz="28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D640959-4776-C42D-6B16-C4A1875622CB}"/>
              </a:ext>
            </a:extLst>
          </p:cNvPr>
          <p:cNvSpPr txBox="1"/>
          <p:nvPr/>
        </p:nvSpPr>
        <p:spPr>
          <a:xfrm>
            <a:off x="5126617" y="4502822"/>
            <a:ext cx="3394773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随深度增加而递减　</a:t>
            </a:r>
            <a:endParaRPr lang="zh-CN" altLang="en-US" sz="28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8966558-B136-1D66-A886-EFD39032CDD2}"/>
              </a:ext>
            </a:extLst>
          </p:cNvPr>
          <p:cNvSpPr txBox="1"/>
          <p:nvPr/>
        </p:nvSpPr>
        <p:spPr>
          <a:xfrm>
            <a:off x="10673353" y="6006048"/>
            <a:ext cx="894461" cy="69102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8"/>
                <a:ea typeface="宋体" pitchFamily="28"/>
                <a:cs typeface="+mn-cs"/>
              </a:rPr>
              <a:t>小　</a:t>
            </a:r>
            <a:endParaRPr lang="zh-CN" altLang="en-US" sz="28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9" grpId="0" build="allAtOnce"/>
      <p:bldP spid="1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2" name="yt_shape_11532"/>
          <p:cNvSpPr txBox="1"/>
          <p:nvPr/>
        </p:nvSpPr>
        <p:spPr>
          <a:xfrm>
            <a:off x="3486486" y="648000"/>
            <a:ext cx="5143459" cy="3066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1600" b="0" i="0" u="none" spc="39708">
                <a:solidFill>
                  <a:srgbClr val="1EE3CF"/>
                </a:solidFill>
                <a:effectLst/>
                <a:latin typeface="Times New Roman" pitchFamily="16"/>
                <a:ea typeface="宋体" pitchFamily="16"/>
              </a:rPr>
              <a:t> </a:t>
            </a:r>
          </a:p>
        </p:txBody>
      </p:sp>
      <p:pic>
        <p:nvPicPr>
          <p:cNvPr id="11531" name="yt_image_11531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786" y="608943"/>
            <a:ext cx="9923960" cy="67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34" name="yt_shape_11534"/>
          <p:cNvSpPr txBox="1"/>
          <p:nvPr/>
        </p:nvSpPr>
        <p:spPr>
          <a:xfrm>
            <a:off x="3390139" y="1172204"/>
            <a:ext cx="5410134" cy="532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黑体" pitchFamily="28"/>
              </a:rPr>
              <a:t>太平洋冰窖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”——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黑体" pitchFamily="28"/>
              </a:rPr>
              <a:t>鄂霍次克海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　</a:t>
            </a:r>
          </a:p>
        </p:txBody>
      </p:sp>
      <p:sp>
        <p:nvSpPr>
          <p:cNvPr id="11535" name="yt_shape_11535"/>
          <p:cNvSpPr txBox="1"/>
          <p:nvPr/>
        </p:nvSpPr>
        <p:spPr>
          <a:xfrm>
            <a:off x="540119" y="1755189"/>
            <a:ext cx="11110413" cy="473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713650" algn="l" eaLnBrk="1" latinLnBrk="0" hangingPunct="0">
              <a:lnSpc>
                <a:spcPct val="140000"/>
              </a:lnSpc>
            </a:pP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海水结冰状况与水温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盐度和水深等因素有关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海冰含盐量接近淡水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适当处理后可作为淡水资源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鄂霍茨克海是太平洋西北部的边缘海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冬季大部分海域被海冰覆盖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结冰最厚可达</a:t>
            </a:r>
            <a:r>
              <a:rPr lang="en-US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米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被称作</a:t>
            </a:r>
            <a:r>
              <a:rPr lang="en-US" altLang="zh-CN" sz="2800" b="1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太平洋冰窖</a:t>
            </a:r>
            <a:r>
              <a:rPr lang="en-US" altLang="zh-CN" sz="2800" b="1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每年</a:t>
            </a:r>
            <a:r>
              <a:rPr lang="en-US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～</a:t>
            </a:r>
            <a:r>
              <a:rPr lang="en-US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月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鄂霍次克海北部的浮冰会南下来到日本北海道沿岸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形成著名的流冰旅游景观</a:t>
            </a:r>
            <a:r>
              <a:rPr lang="en-US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流冰是冰花或冰块随着风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浪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流作用下产生的流动现象</a:t>
            </a:r>
            <a:r>
              <a:rPr lang="en-US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北海道是流冰的最佳观赏地点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这里是全球纬度最低且有流冰现象的海域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但流冰现象具有不确定性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常有游客无功而返</a:t>
            </a:r>
            <a:r>
              <a:rPr lang="zh-CN" altLang="zh-CN" sz="2800" b="1" i="0" u="none" spc="150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6" name="yt_shape_11536"/>
          <p:cNvSpPr txBox="1"/>
          <p:nvPr/>
        </p:nvSpPr>
        <p:spPr>
          <a:xfrm>
            <a:off x="540119" y="648000"/>
            <a:ext cx="11110413" cy="1116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713650"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图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Ⅰ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楷体" pitchFamily="28"/>
              </a:rPr>
              <a:t>为鄂霍次克海冬季流冰分布边界图。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阅读图文资料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完成下列探究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537" name="yt_shape_11537"/>
          <p:cNvSpPr txBox="1"/>
          <p:nvPr/>
        </p:nvSpPr>
        <p:spPr>
          <a:xfrm>
            <a:off x="1346310" y="1815056"/>
            <a:ext cx="9497793" cy="41298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40000"/>
              </a:lnSpc>
            </a:pPr>
            <a:r>
              <a:rPr lang="en-US" altLang="zh-CN" sz="21550" b="0" i="0" u="none">
                <a:solidFill>
                  <a:srgbClr val="1EE3CF"/>
                </a:solidFill>
                <a:effectLst/>
                <a:latin typeface="Times New Roman" pitchFamily="127"/>
                <a:ea typeface="Times New Roman" pitchFamily="127"/>
                <a:sym typeface="Finished"/>
              </a:rPr>
              <a:t> </a:t>
            </a:r>
            <a:r>
              <a:rPr lang="en-US" altLang="zh-CN" sz="2800" b="0" i="0" u="none">
                <a:solidFill>
                  <a:srgbClr val="1EE3CF"/>
                </a:solidFill>
                <a:effectLst/>
                <a:latin typeface="Times New Roman" pitchFamily="28"/>
                <a:ea typeface="宋体" pitchFamily="28"/>
                <a:sym typeface=""/>
              </a:rPr>
              <a:t>                                                            </a:t>
            </a:r>
            <a:r>
              <a:rPr lang="en-US" altLang="zh-CN" sz="600" b="0" i="0" u="none">
                <a:solidFill>
                  <a:srgbClr val="1EE3CF"/>
                </a:solidFill>
                <a:effectLst/>
                <a:latin typeface="Times New Roman" pitchFamily="6"/>
                <a:ea typeface="宋体" pitchFamily="6"/>
                <a:sym typeface=""/>
              </a:rPr>
              <a:t> 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	</a:t>
            </a:r>
            <a:r>
              <a:rPr lang="en-US" altLang="zh-CN" sz="13350" b="0" i="0" u="none">
                <a:solidFill>
                  <a:srgbClr val="1EE3CF"/>
                </a:solidFill>
                <a:effectLst/>
                <a:latin typeface="Times New Roman" pitchFamily="127"/>
                <a:ea typeface="Times New Roman" pitchFamily="127"/>
                <a:sym typeface="Finished"/>
              </a:rPr>
              <a:t> </a:t>
            </a:r>
            <a:r>
              <a:rPr lang="en-US" altLang="zh-CN" sz="2800" b="0" i="0" u="none">
                <a:solidFill>
                  <a:srgbClr val="1EE3CF"/>
                </a:solidFill>
                <a:effectLst/>
                <a:latin typeface="Times New Roman" pitchFamily="28"/>
                <a:ea typeface="宋体" pitchFamily="28"/>
                <a:sym typeface=""/>
              </a:rPr>
              <a:t>                             </a:t>
            </a:r>
            <a:r>
              <a:rPr lang="en-US" altLang="zh-CN" sz="100" b="0" i="0" u="none">
                <a:solidFill>
                  <a:srgbClr val="1EE3CF"/>
                </a:solidFill>
                <a:effectLst/>
                <a:latin typeface="Times New Roman" pitchFamily="1"/>
                <a:ea typeface="宋体" pitchFamily="1"/>
                <a:sym typeface=""/>
              </a:rPr>
              <a:t> </a:t>
            </a:r>
          </a:p>
        </p:txBody>
      </p:sp>
      <p:pic>
        <p:nvPicPr>
          <p:cNvPr id="3" name="yt_shape_1733909713463">
            <a:extLst>
              <a:ext uri="{FF2B5EF4-FFF2-40B4-BE49-F238E27FC236}">
                <a16:creationId xmlns:a16="http://schemas.microsoft.com/office/drawing/2014/main" id="{A1A382A4-FDF3-344E-7DF3-599D7DF55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8" y="1847526"/>
            <a:ext cx="6037452" cy="4024968"/>
          </a:xfrm>
          <a:prstGeom prst="rect">
            <a:avLst/>
          </a:prstGeom>
        </p:spPr>
      </p:pic>
      <p:pic>
        <p:nvPicPr>
          <p:cNvPr id="5" name="yt_shape_1733909713493">
            <a:extLst>
              <a:ext uri="{FF2B5EF4-FFF2-40B4-BE49-F238E27FC236}">
                <a16:creationId xmlns:a16="http://schemas.microsoft.com/office/drawing/2014/main" id="{61E7277F-B3A1-11D8-8AE0-268621F95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038" y="3554000"/>
            <a:ext cx="3005328" cy="23909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8" name="yt_shape_11538"/>
          <p:cNvSpPr txBox="1"/>
          <p:nvPr/>
        </p:nvSpPr>
        <p:spPr>
          <a:xfrm>
            <a:off x="540000" y="648000"/>
            <a:ext cx="7633500" cy="532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1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分析鄂霍次克海成为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“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太平洋冰窖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”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的原因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539" name="yt_shape_11539"/>
          <p:cNvSpPr txBox="1"/>
          <p:nvPr/>
        </p:nvSpPr>
        <p:spPr>
          <a:xfrm>
            <a:off x="540120" y="1230985"/>
            <a:ext cx="11110413" cy="1116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黑体" pitchFamily="28"/>
              </a:rPr>
              <a:t>【答案】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纬度较高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获得太阳辐射少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受寒流影响大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受冬季风影响大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降温剧烈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海域封闭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与大洋的能量交换较少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pic>
        <p:nvPicPr>
          <p:cNvPr id="4" name="yt_shape_1733909713463">
            <a:extLst>
              <a:ext uri="{FF2B5EF4-FFF2-40B4-BE49-F238E27FC236}">
                <a16:creationId xmlns:a16="http://schemas.microsoft.com/office/drawing/2014/main" id="{A1A382A4-FDF3-344E-7DF3-599D7DF55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80" y="2564904"/>
            <a:ext cx="6037452" cy="4024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" name="yt_shape_11540"/>
          <p:cNvSpPr txBox="1"/>
          <p:nvPr/>
        </p:nvSpPr>
        <p:spPr>
          <a:xfrm>
            <a:off x="540120" y="648000"/>
            <a:ext cx="11110413" cy="1116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2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海冰适当处理后可作为淡水资源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试评价鄂霍次克海开发此资源的条件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541" name="yt_shape_11541"/>
          <p:cNvSpPr txBox="1"/>
          <p:nvPr/>
        </p:nvSpPr>
        <p:spPr>
          <a:xfrm>
            <a:off x="540119" y="1815056"/>
            <a:ext cx="11110413" cy="1719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黑体" pitchFamily="28"/>
              </a:rPr>
              <a:t>【答案】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有利条件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纬度高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结冰厚度大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海域面积广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海冰资源量大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海冰分布靠近海岸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易开采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。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不利条件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：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气候寒冷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开发成本高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沿海地区人口密度小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市场需求量小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pic>
        <p:nvPicPr>
          <p:cNvPr id="4" name="yt_shape_1733909713463">
            <a:extLst>
              <a:ext uri="{FF2B5EF4-FFF2-40B4-BE49-F238E27FC236}">
                <a16:creationId xmlns:a16="http://schemas.microsoft.com/office/drawing/2014/main" id="{A1A382A4-FDF3-344E-7DF3-599D7DF55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76" y="3789040"/>
            <a:ext cx="4123661" cy="27491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2" name="yt_shape_11542"/>
          <p:cNvSpPr txBox="1"/>
          <p:nvPr/>
        </p:nvSpPr>
        <p:spPr>
          <a:xfrm>
            <a:off x="540000" y="648000"/>
            <a:ext cx="6551473" cy="532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3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推测海冰灾害对沿海产业活动的影响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543" name="yt_shape_11543"/>
          <p:cNvSpPr txBox="1"/>
          <p:nvPr/>
        </p:nvSpPr>
        <p:spPr>
          <a:xfrm>
            <a:off x="540119" y="1230985"/>
            <a:ext cx="11110413" cy="1116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黑体" pitchFamily="28"/>
              </a:rPr>
              <a:t>【答案】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海冰易封锁港口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阻塞航道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影响海上航运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危害油气勘探和生产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损坏海洋工程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危害海洋渔业生产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pic>
        <p:nvPicPr>
          <p:cNvPr id="4" name="yt_shape_1733909713463">
            <a:extLst>
              <a:ext uri="{FF2B5EF4-FFF2-40B4-BE49-F238E27FC236}">
                <a16:creationId xmlns:a16="http://schemas.microsoft.com/office/drawing/2014/main" id="{A1A382A4-FDF3-344E-7DF3-599D7DF55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10" y="2747857"/>
            <a:ext cx="5488593" cy="36590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4" name="yt_shape_11544"/>
          <p:cNvSpPr txBox="1"/>
          <p:nvPr/>
        </p:nvSpPr>
        <p:spPr>
          <a:xfrm>
            <a:off x="540000" y="648000"/>
            <a:ext cx="5108771" cy="532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(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4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Times New Roman" pitchFamily="28"/>
              </a:rPr>
              <a:t>)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28"/>
                <a:ea typeface="宋体" pitchFamily="28"/>
              </a:rPr>
              <a:t>描述北海道流冰的形成过程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sp>
        <p:nvSpPr>
          <p:cNvPr id="11545" name="yt_shape_11545"/>
          <p:cNvSpPr txBox="1"/>
          <p:nvPr/>
        </p:nvSpPr>
        <p:spPr>
          <a:xfrm>
            <a:off x="540119" y="1230985"/>
            <a:ext cx="11110413" cy="1719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40000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黑体" pitchFamily="28"/>
              </a:rPr>
              <a:t>【答案】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受冬季风和南下寒流的影响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表层海水易冻结成为海冰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为流冰提供冰源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深层海水因降温幅度较小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、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盐度较高未凝结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；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海冰在偏北风和南下寒流的共同作用下向南移动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，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itchFamily="28"/>
                <a:ea typeface="宋体" pitchFamily="28"/>
              </a:rPr>
              <a:t>形成流冰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itchFamily="28"/>
                <a:ea typeface="宋体" pitchFamily="28"/>
              </a:rPr>
              <a:t>。</a:t>
            </a:r>
          </a:p>
        </p:txBody>
      </p:sp>
      <p:pic>
        <p:nvPicPr>
          <p:cNvPr id="4" name="yt_shape_1733909713463">
            <a:extLst>
              <a:ext uri="{FF2B5EF4-FFF2-40B4-BE49-F238E27FC236}">
                <a16:creationId xmlns:a16="http://schemas.microsoft.com/office/drawing/2014/main" id="{A1A382A4-FDF3-344E-7DF3-599D7DF55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91" y="3140343"/>
            <a:ext cx="4989630" cy="33264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5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08d4e425-3119-41e6-a727-87d10db4dfea"/>
  <p:tag name="COMMONDATA" val="eyJoZGlkIjoiZmEzMWU4ZTA0YWYwODkxOGVlOWJjM2VlMmFhOWI3Nz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制作QQ69528139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smtClean="0">
            <a:solidFill>
              <a:srgbClr val="FF0000"/>
            </a:solidFill>
            <a:latin typeface="楷体_GB2312" panose="02010609030101010101" pitchFamily="49" charset="-122"/>
            <a:ea typeface="楷体_GB2312" panose="0201060903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956</Words>
  <Application>Microsoft Office PowerPoint</Application>
  <PresentationFormat>自定义</PresentationFormat>
  <Paragraphs>67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Finished</vt:lpstr>
      <vt:lpstr>方正小标宋_GBK</vt:lpstr>
      <vt:lpstr>黑体</vt:lpstr>
      <vt:lpstr>楷体</vt:lpstr>
      <vt:lpstr>楷体_GB2312</vt:lpstr>
      <vt:lpstr>宋体</vt:lpstr>
      <vt:lpstr>微软雅黑</vt:lpstr>
      <vt:lpstr>Arial</vt:lpstr>
      <vt:lpstr>Calibri</vt:lpstr>
      <vt:lpstr>Times New Roman</vt:lpstr>
      <vt:lpstr>制作QQ695281399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书链出品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书链出品</dc:title>
  <dc:creator>书链出品</dc:creator>
  <cp:keywords/>
  <dc:description/>
  <cp:lastModifiedBy>Administrator</cp:lastModifiedBy>
  <cp:revision>22</cp:revision>
  <dcterms:created xsi:type="dcterms:W3CDTF">2024-12-11T09:28:28Z</dcterms:created>
  <dcterms:modified xsi:type="dcterms:W3CDTF">2024-12-13T04:03:57Z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C69698BF8E6C4E99A4D17120ADBF8BA8</vt:lpwstr>
  </property>
  <property fmtid="{D5CDD505-2E9C-101B-9397-08002B2CF9AE}" pid="3" name="KSOProductBuildVer">
    <vt:lpwstr>2052-12.1.0.16120</vt:lpwstr>
  </property>
</Properties>
</file>