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29" r:id="rId2"/>
    <p:sldId id="331" r:id="rId3"/>
    <p:sldId id="334" r:id="rId4"/>
    <p:sldId id="392" r:id="rId5"/>
    <p:sldId id="393" r:id="rId6"/>
    <p:sldId id="394" r:id="rId7"/>
    <p:sldId id="395" r:id="rId8"/>
    <p:sldId id="396" r:id="rId9"/>
    <p:sldId id="405" r:id="rId10"/>
    <p:sldId id="397" r:id="rId11"/>
    <p:sldId id="398" r:id="rId12"/>
    <p:sldId id="399" r:id="rId13"/>
    <p:sldId id="400" r:id="rId14"/>
    <p:sldId id="401" r:id="rId15"/>
    <p:sldId id="402" r:id="rId16"/>
    <p:sldId id="404" r:id="rId17"/>
    <p:sldId id="330" r:id="rId18"/>
  </p:sldIdLst>
  <p:sldSz cx="12192000" cy="6858000"/>
  <p:notesSz cx="7104063" cy="10234613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3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BAE"/>
    <a:srgbClr val="C1DEF6"/>
    <a:srgbClr val="B4DEFA"/>
    <a:srgbClr val="EA6E7E"/>
    <a:srgbClr val="EFA0A7"/>
    <a:srgbClr val="F3EFEE"/>
    <a:srgbClr val="F5F1EE"/>
    <a:srgbClr val="FCF8F7"/>
    <a:srgbClr val="F1EDEA"/>
    <a:srgbClr val="FB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34"/>
      </p:cViewPr>
      <p:guideLst>
        <p:guide orient="horz" pos="2129"/>
        <p:guide pos="3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22320;&#38663;&#27874;.av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53055" y="216131"/>
            <a:ext cx="284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人教版地理 </a:t>
            </a:r>
            <a:r>
              <a:rPr lang="zh-CN" altLang="en-US" b="1" dirty="0" smtClean="0">
                <a:solidFill>
                  <a:schemeClr val="accent1"/>
                </a:solidFill>
              </a:rPr>
              <a:t>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80085" y="1048203"/>
            <a:ext cx="7507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第一章 宇宙中的地球</a:t>
            </a:r>
            <a:endParaRPr lang="en-US" altLang="zh-CN" sz="6000" dirty="0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5341" y="2965966"/>
            <a:ext cx="6279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第四节 地</a:t>
            </a:r>
            <a:r>
              <a:rPr lang="zh-CN" sz="4000" dirty="0" smtClean="0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球的历史</a:t>
            </a:r>
            <a:endParaRPr lang="zh-CN" sz="4000" dirty="0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2943805" y="3290272"/>
            <a:ext cx="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2925800" y="2553354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2943805" y="1816436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2622623" y="894852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3096205" y="3442672"/>
            <a:ext cx="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3078200" y="2705754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3096205" y="1968836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3170926" y="633529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二、地球的外部圈层结构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097" y="5168328"/>
            <a:ext cx="8149701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地球外部圈层之间相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互联系、相互制约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，形成了人类赖以生存和发展的自然环境。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03480" y="1651862"/>
            <a:ext cx="7367451" cy="3359083"/>
            <a:chOff x="1132117" y="1312098"/>
            <a:chExt cx="7367451" cy="3359083"/>
          </a:xfrm>
        </p:grpSpPr>
        <p:sp>
          <p:nvSpPr>
            <p:cNvPr id="19" name="任意多边形 18"/>
            <p:cNvSpPr/>
            <p:nvPr/>
          </p:nvSpPr>
          <p:spPr>
            <a:xfrm>
              <a:off x="1901461" y="3131666"/>
              <a:ext cx="5651012" cy="1512760"/>
            </a:xfrm>
            <a:custGeom>
              <a:avLst/>
              <a:gdLst>
                <a:gd name="connsiteX0" fmla="*/ 2819626 w 5651012"/>
                <a:gd name="connsiteY0" fmla="*/ 27 h 1512760"/>
                <a:gd name="connsiteX1" fmla="*/ 5651012 w 5651012"/>
                <a:gd name="connsiteY1" fmla="*/ 1477175 h 1512760"/>
                <a:gd name="connsiteX2" fmla="*/ 5599685 w 5651012"/>
                <a:gd name="connsiteY2" fmla="*/ 1512760 h 1512760"/>
                <a:gd name="connsiteX3" fmla="*/ 19481 w 5651012"/>
                <a:gd name="connsiteY3" fmla="*/ 1512760 h 1512760"/>
                <a:gd name="connsiteX4" fmla="*/ 0 w 5651012"/>
                <a:gd name="connsiteY4" fmla="*/ 1499480 h 1512760"/>
                <a:gd name="connsiteX5" fmla="*/ 2819626 w 5651012"/>
                <a:gd name="connsiteY5" fmla="*/ 27 h 151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1012" h="1512760">
                  <a:moveTo>
                    <a:pt x="2819626" y="27"/>
                  </a:moveTo>
                  <a:cubicBezTo>
                    <a:pt x="3948916" y="-4436"/>
                    <a:pt x="5007948" y="548067"/>
                    <a:pt x="5651012" y="1477175"/>
                  </a:cubicBezTo>
                  <a:lnTo>
                    <a:pt x="5599685" y="1512760"/>
                  </a:lnTo>
                  <a:lnTo>
                    <a:pt x="19481" y="1512760"/>
                  </a:lnTo>
                  <a:lnTo>
                    <a:pt x="0" y="1499480"/>
                  </a:lnTo>
                  <a:cubicBezTo>
                    <a:pt x="635715" y="565334"/>
                    <a:pt x="1690347" y="4489"/>
                    <a:pt x="2819626" y="27"/>
                  </a:cubicBezTo>
                  <a:close/>
                </a:path>
              </a:pathLst>
            </a:custGeom>
            <a:solidFill>
              <a:srgbClr val="54C6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132117" y="1312098"/>
              <a:ext cx="7367451" cy="2354210"/>
            </a:xfrm>
            <a:custGeom>
              <a:avLst/>
              <a:gdLst>
                <a:gd name="connsiteX0" fmla="*/ 0 w 7367451"/>
                <a:gd name="connsiteY0" fmla="*/ 2308356 h 2351899"/>
                <a:gd name="connsiteX1" fmla="*/ 1611085 w 7367451"/>
                <a:gd name="connsiteY1" fmla="*/ 627601 h 2351899"/>
                <a:gd name="connsiteX2" fmla="*/ 3474720 w 7367451"/>
                <a:gd name="connsiteY2" fmla="*/ 584 h 2351899"/>
                <a:gd name="connsiteX3" fmla="*/ 5834742 w 7367451"/>
                <a:gd name="connsiteY3" fmla="*/ 714687 h 2351899"/>
                <a:gd name="connsiteX4" fmla="*/ 7367451 w 7367451"/>
                <a:gd name="connsiteY4" fmla="*/ 2351899 h 2351899"/>
                <a:gd name="connsiteX0-1" fmla="*/ 0 w 7367451"/>
                <a:gd name="connsiteY0-2" fmla="*/ 2308356 h 2351899"/>
                <a:gd name="connsiteX1-3" fmla="*/ 1611085 w 7367451"/>
                <a:gd name="connsiteY1-4" fmla="*/ 627601 h 2351899"/>
                <a:gd name="connsiteX2-5" fmla="*/ 3474720 w 7367451"/>
                <a:gd name="connsiteY2-6" fmla="*/ 584 h 2351899"/>
                <a:gd name="connsiteX3-7" fmla="*/ 5834742 w 7367451"/>
                <a:gd name="connsiteY3-8" fmla="*/ 714687 h 2351899"/>
                <a:gd name="connsiteX4-9" fmla="*/ 7367451 w 7367451"/>
                <a:gd name="connsiteY4-10" fmla="*/ 2351899 h 2351899"/>
                <a:gd name="connsiteX0-11" fmla="*/ 0 w 7367451"/>
                <a:gd name="connsiteY0-12" fmla="*/ 2310667 h 2354210"/>
                <a:gd name="connsiteX1-13" fmla="*/ 1611085 w 7367451"/>
                <a:gd name="connsiteY1-14" fmla="*/ 629912 h 2354210"/>
                <a:gd name="connsiteX2-15" fmla="*/ 3474720 w 7367451"/>
                <a:gd name="connsiteY2-16" fmla="*/ 2895 h 2354210"/>
                <a:gd name="connsiteX3-17" fmla="*/ 5834742 w 7367451"/>
                <a:gd name="connsiteY3-18" fmla="*/ 716998 h 2354210"/>
                <a:gd name="connsiteX4-19" fmla="*/ 7367451 w 7367451"/>
                <a:gd name="connsiteY4-20" fmla="*/ 2354210 h 2354210"/>
                <a:gd name="connsiteX0-21" fmla="*/ 0 w 7367451"/>
                <a:gd name="connsiteY0-22" fmla="*/ 2310667 h 2354210"/>
                <a:gd name="connsiteX1-23" fmla="*/ 1611085 w 7367451"/>
                <a:gd name="connsiteY1-24" fmla="*/ 629912 h 2354210"/>
                <a:gd name="connsiteX2-25" fmla="*/ 3474720 w 7367451"/>
                <a:gd name="connsiteY2-26" fmla="*/ 2895 h 2354210"/>
                <a:gd name="connsiteX3-27" fmla="*/ 5834742 w 7367451"/>
                <a:gd name="connsiteY3-28" fmla="*/ 716998 h 2354210"/>
                <a:gd name="connsiteX4-29" fmla="*/ 7367451 w 7367451"/>
                <a:gd name="connsiteY4-30" fmla="*/ 2354210 h 2354210"/>
                <a:gd name="connsiteX0-31" fmla="*/ 0 w 7367451"/>
                <a:gd name="connsiteY0-32" fmla="*/ 2310667 h 2354210"/>
                <a:gd name="connsiteX1-33" fmla="*/ 1611085 w 7367451"/>
                <a:gd name="connsiteY1-34" fmla="*/ 629912 h 2354210"/>
                <a:gd name="connsiteX2-35" fmla="*/ 3474720 w 7367451"/>
                <a:gd name="connsiteY2-36" fmla="*/ 2895 h 2354210"/>
                <a:gd name="connsiteX3-37" fmla="*/ 5834742 w 7367451"/>
                <a:gd name="connsiteY3-38" fmla="*/ 716998 h 2354210"/>
                <a:gd name="connsiteX4-39" fmla="*/ 7367451 w 7367451"/>
                <a:gd name="connsiteY4-40" fmla="*/ 2354210 h 2354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367451" h="2354210">
                  <a:moveTo>
                    <a:pt x="0" y="2310667"/>
                  </a:moveTo>
                  <a:cubicBezTo>
                    <a:pt x="446313" y="1653895"/>
                    <a:pt x="901337" y="1066792"/>
                    <a:pt x="1611085" y="629912"/>
                  </a:cubicBezTo>
                  <a:cubicBezTo>
                    <a:pt x="2320833" y="193032"/>
                    <a:pt x="2744651" y="31923"/>
                    <a:pt x="3474720" y="2895"/>
                  </a:cubicBezTo>
                  <a:cubicBezTo>
                    <a:pt x="4204789" y="-26133"/>
                    <a:pt x="5064034" y="159649"/>
                    <a:pt x="5834742" y="716998"/>
                  </a:cubicBezTo>
                  <a:cubicBezTo>
                    <a:pt x="6605450" y="1274347"/>
                    <a:pt x="7222308" y="2098759"/>
                    <a:pt x="7367451" y="2354210"/>
                  </a:cubicBezTo>
                </a:path>
              </a:pathLst>
            </a:custGeom>
            <a:noFill/>
            <a:ln w="38100">
              <a:solidFill>
                <a:srgbClr val="54C6E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云形 12"/>
            <p:cNvSpPr/>
            <p:nvPr/>
          </p:nvSpPr>
          <p:spPr>
            <a:xfrm rot="19755038">
              <a:off x="1936500" y="2872173"/>
              <a:ext cx="839845" cy="367995"/>
            </a:xfrm>
            <a:prstGeom prst="cloud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solidFill>
                <a:srgbClr val="54C6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云形 13"/>
            <p:cNvSpPr/>
            <p:nvPr/>
          </p:nvSpPr>
          <p:spPr>
            <a:xfrm rot="10045861">
              <a:off x="3386313" y="1910525"/>
              <a:ext cx="1178577" cy="483837"/>
            </a:xfrm>
            <a:prstGeom prst="cloud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solidFill>
                <a:srgbClr val="54C6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云形 14"/>
            <p:cNvSpPr/>
            <p:nvPr/>
          </p:nvSpPr>
          <p:spPr>
            <a:xfrm rot="2081075">
              <a:off x="5300178" y="2073290"/>
              <a:ext cx="827314" cy="339634"/>
            </a:xfrm>
            <a:prstGeom prst="cloud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solidFill>
                <a:srgbClr val="54C6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2383718" y="2992789"/>
              <a:ext cx="4967815" cy="1678392"/>
            </a:xfrm>
            <a:custGeom>
              <a:avLst/>
              <a:gdLst>
                <a:gd name="connsiteX0" fmla="*/ 0 w 4967815"/>
                <a:gd name="connsiteY0" fmla="*/ 1583140 h 1624083"/>
                <a:gd name="connsiteX1" fmla="*/ 122830 w 4967815"/>
                <a:gd name="connsiteY1" fmla="*/ 1487606 h 1624083"/>
                <a:gd name="connsiteX2" fmla="*/ 163773 w 4967815"/>
                <a:gd name="connsiteY2" fmla="*/ 1419367 h 1624083"/>
                <a:gd name="connsiteX3" fmla="*/ 300251 w 4967815"/>
                <a:gd name="connsiteY3" fmla="*/ 1296537 h 1624083"/>
                <a:gd name="connsiteX4" fmla="*/ 382138 w 4967815"/>
                <a:gd name="connsiteY4" fmla="*/ 1173707 h 1624083"/>
                <a:gd name="connsiteX5" fmla="*/ 409433 w 4967815"/>
                <a:gd name="connsiteY5" fmla="*/ 1050877 h 1624083"/>
                <a:gd name="connsiteX6" fmla="*/ 436729 w 4967815"/>
                <a:gd name="connsiteY6" fmla="*/ 1009934 h 1624083"/>
                <a:gd name="connsiteX7" fmla="*/ 450376 w 4967815"/>
                <a:gd name="connsiteY7" fmla="*/ 968991 h 1624083"/>
                <a:gd name="connsiteX8" fmla="*/ 464024 w 4967815"/>
                <a:gd name="connsiteY8" fmla="*/ 900752 h 1624083"/>
                <a:gd name="connsiteX9" fmla="*/ 491320 w 4967815"/>
                <a:gd name="connsiteY9" fmla="*/ 832513 h 1624083"/>
                <a:gd name="connsiteX10" fmla="*/ 504967 w 4967815"/>
                <a:gd name="connsiteY10" fmla="*/ 723331 h 1624083"/>
                <a:gd name="connsiteX11" fmla="*/ 518615 w 4967815"/>
                <a:gd name="connsiteY11" fmla="*/ 682388 h 1624083"/>
                <a:gd name="connsiteX12" fmla="*/ 532263 w 4967815"/>
                <a:gd name="connsiteY12" fmla="*/ 614149 h 1624083"/>
                <a:gd name="connsiteX13" fmla="*/ 545911 w 4967815"/>
                <a:gd name="connsiteY13" fmla="*/ 573206 h 1624083"/>
                <a:gd name="connsiteX14" fmla="*/ 559559 w 4967815"/>
                <a:gd name="connsiteY14" fmla="*/ 518615 h 1624083"/>
                <a:gd name="connsiteX15" fmla="*/ 573206 w 4967815"/>
                <a:gd name="connsiteY15" fmla="*/ 409433 h 1624083"/>
                <a:gd name="connsiteX16" fmla="*/ 600502 w 4967815"/>
                <a:gd name="connsiteY16" fmla="*/ 327546 h 1624083"/>
                <a:gd name="connsiteX17" fmla="*/ 668741 w 4967815"/>
                <a:gd name="connsiteY17" fmla="*/ 218364 h 1624083"/>
                <a:gd name="connsiteX18" fmla="*/ 682388 w 4967815"/>
                <a:gd name="connsiteY18" fmla="*/ 150125 h 1624083"/>
                <a:gd name="connsiteX19" fmla="*/ 900753 w 4967815"/>
                <a:gd name="connsiteY19" fmla="*/ 109182 h 1624083"/>
                <a:gd name="connsiteX20" fmla="*/ 941696 w 4967815"/>
                <a:gd name="connsiteY20" fmla="*/ 122830 h 1624083"/>
                <a:gd name="connsiteX21" fmla="*/ 982639 w 4967815"/>
                <a:gd name="connsiteY21" fmla="*/ 163773 h 1624083"/>
                <a:gd name="connsiteX22" fmla="*/ 1023582 w 4967815"/>
                <a:gd name="connsiteY22" fmla="*/ 191068 h 1624083"/>
                <a:gd name="connsiteX23" fmla="*/ 1050878 w 4967815"/>
                <a:gd name="connsiteY23" fmla="*/ 232012 h 1624083"/>
                <a:gd name="connsiteX24" fmla="*/ 1160060 w 4967815"/>
                <a:gd name="connsiteY24" fmla="*/ 259307 h 1624083"/>
                <a:gd name="connsiteX25" fmla="*/ 1201003 w 4967815"/>
                <a:gd name="connsiteY25" fmla="*/ 272955 h 1624083"/>
                <a:gd name="connsiteX26" fmla="*/ 1255594 w 4967815"/>
                <a:gd name="connsiteY26" fmla="*/ 286603 h 1624083"/>
                <a:gd name="connsiteX27" fmla="*/ 1378424 w 4967815"/>
                <a:gd name="connsiteY27" fmla="*/ 354842 h 1624083"/>
                <a:gd name="connsiteX28" fmla="*/ 1405720 w 4967815"/>
                <a:gd name="connsiteY28" fmla="*/ 395785 h 1624083"/>
                <a:gd name="connsiteX29" fmla="*/ 1419367 w 4967815"/>
                <a:gd name="connsiteY29" fmla="*/ 436728 h 1624083"/>
                <a:gd name="connsiteX30" fmla="*/ 1460311 w 4967815"/>
                <a:gd name="connsiteY30" fmla="*/ 464024 h 1624083"/>
                <a:gd name="connsiteX31" fmla="*/ 1473959 w 4967815"/>
                <a:gd name="connsiteY31" fmla="*/ 518615 h 1624083"/>
                <a:gd name="connsiteX32" fmla="*/ 1637732 w 4967815"/>
                <a:gd name="connsiteY32" fmla="*/ 545910 h 1624083"/>
                <a:gd name="connsiteX33" fmla="*/ 1856096 w 4967815"/>
                <a:gd name="connsiteY33" fmla="*/ 504967 h 1624083"/>
                <a:gd name="connsiteX34" fmla="*/ 1897039 w 4967815"/>
                <a:gd name="connsiteY34" fmla="*/ 491319 h 1624083"/>
                <a:gd name="connsiteX35" fmla="*/ 2279176 w 4967815"/>
                <a:gd name="connsiteY35" fmla="*/ 504967 h 1624083"/>
                <a:gd name="connsiteX36" fmla="*/ 2565779 w 4967815"/>
                <a:gd name="connsiteY36" fmla="*/ 504967 h 1624083"/>
                <a:gd name="connsiteX37" fmla="*/ 2606723 w 4967815"/>
                <a:gd name="connsiteY37" fmla="*/ 477671 h 1624083"/>
                <a:gd name="connsiteX38" fmla="*/ 2688609 w 4967815"/>
                <a:gd name="connsiteY38" fmla="*/ 450376 h 1624083"/>
                <a:gd name="connsiteX39" fmla="*/ 2702257 w 4967815"/>
                <a:gd name="connsiteY39" fmla="*/ 409433 h 1624083"/>
                <a:gd name="connsiteX40" fmla="*/ 2811439 w 4967815"/>
                <a:gd name="connsiteY40" fmla="*/ 382137 h 1624083"/>
                <a:gd name="connsiteX41" fmla="*/ 2852382 w 4967815"/>
                <a:gd name="connsiteY41" fmla="*/ 341194 h 1624083"/>
                <a:gd name="connsiteX42" fmla="*/ 3002508 w 4967815"/>
                <a:gd name="connsiteY42" fmla="*/ 232012 h 1624083"/>
                <a:gd name="connsiteX43" fmla="*/ 3084394 w 4967815"/>
                <a:gd name="connsiteY43" fmla="*/ 163773 h 1624083"/>
                <a:gd name="connsiteX44" fmla="*/ 3098042 w 4967815"/>
                <a:gd name="connsiteY44" fmla="*/ 122830 h 1624083"/>
                <a:gd name="connsiteX45" fmla="*/ 3138985 w 4967815"/>
                <a:gd name="connsiteY45" fmla="*/ 95534 h 1624083"/>
                <a:gd name="connsiteX46" fmla="*/ 3207224 w 4967815"/>
                <a:gd name="connsiteY46" fmla="*/ 27295 h 1624083"/>
                <a:gd name="connsiteX47" fmla="*/ 3289111 w 4967815"/>
                <a:gd name="connsiteY47" fmla="*/ 0 h 1624083"/>
                <a:gd name="connsiteX48" fmla="*/ 3439236 w 4967815"/>
                <a:gd name="connsiteY48" fmla="*/ 13648 h 1624083"/>
                <a:gd name="connsiteX49" fmla="*/ 3521123 w 4967815"/>
                <a:gd name="connsiteY49" fmla="*/ 68239 h 1624083"/>
                <a:gd name="connsiteX50" fmla="*/ 3534770 w 4967815"/>
                <a:gd name="connsiteY50" fmla="*/ 27295 h 1624083"/>
                <a:gd name="connsiteX51" fmla="*/ 3684896 w 4967815"/>
                <a:gd name="connsiteY51" fmla="*/ 27295 h 1624083"/>
                <a:gd name="connsiteX52" fmla="*/ 3725839 w 4967815"/>
                <a:gd name="connsiteY52" fmla="*/ 191068 h 1624083"/>
                <a:gd name="connsiteX53" fmla="*/ 3739487 w 4967815"/>
                <a:gd name="connsiteY53" fmla="*/ 655092 h 1624083"/>
                <a:gd name="connsiteX54" fmla="*/ 3753135 w 4967815"/>
                <a:gd name="connsiteY54" fmla="*/ 723331 h 1624083"/>
                <a:gd name="connsiteX55" fmla="*/ 3780430 w 4967815"/>
                <a:gd name="connsiteY55" fmla="*/ 791570 h 1624083"/>
                <a:gd name="connsiteX56" fmla="*/ 3848669 w 4967815"/>
                <a:gd name="connsiteY56" fmla="*/ 914400 h 1624083"/>
                <a:gd name="connsiteX57" fmla="*/ 3862317 w 4967815"/>
                <a:gd name="connsiteY57" fmla="*/ 955343 h 1624083"/>
                <a:gd name="connsiteX58" fmla="*/ 3903260 w 4967815"/>
                <a:gd name="connsiteY58" fmla="*/ 968991 h 1624083"/>
                <a:gd name="connsiteX59" fmla="*/ 3957851 w 4967815"/>
                <a:gd name="connsiteY59" fmla="*/ 996286 h 1624083"/>
                <a:gd name="connsiteX60" fmla="*/ 4039738 w 4967815"/>
                <a:gd name="connsiteY60" fmla="*/ 1050877 h 1624083"/>
                <a:gd name="connsiteX61" fmla="*/ 4121624 w 4967815"/>
                <a:gd name="connsiteY61" fmla="*/ 1078173 h 1624083"/>
                <a:gd name="connsiteX62" fmla="*/ 4353636 w 4967815"/>
                <a:gd name="connsiteY62" fmla="*/ 1050877 h 1624083"/>
                <a:gd name="connsiteX63" fmla="*/ 4408227 w 4967815"/>
                <a:gd name="connsiteY63" fmla="*/ 1037230 h 1624083"/>
                <a:gd name="connsiteX64" fmla="*/ 4503761 w 4967815"/>
                <a:gd name="connsiteY64" fmla="*/ 982639 h 1624083"/>
                <a:gd name="connsiteX65" fmla="*/ 4572000 w 4967815"/>
                <a:gd name="connsiteY65" fmla="*/ 900752 h 1624083"/>
                <a:gd name="connsiteX66" fmla="*/ 4585648 w 4967815"/>
                <a:gd name="connsiteY66" fmla="*/ 859809 h 1624083"/>
                <a:gd name="connsiteX67" fmla="*/ 4640239 w 4967815"/>
                <a:gd name="connsiteY67" fmla="*/ 873456 h 1624083"/>
                <a:gd name="connsiteX68" fmla="*/ 4722126 w 4967815"/>
                <a:gd name="connsiteY68" fmla="*/ 928048 h 1624083"/>
                <a:gd name="connsiteX69" fmla="*/ 4763069 w 4967815"/>
                <a:gd name="connsiteY69" fmla="*/ 1009934 h 1624083"/>
                <a:gd name="connsiteX70" fmla="*/ 4776717 w 4967815"/>
                <a:gd name="connsiteY70" fmla="*/ 1050877 h 1624083"/>
                <a:gd name="connsiteX71" fmla="*/ 4817660 w 4967815"/>
                <a:gd name="connsiteY71" fmla="*/ 1078173 h 1624083"/>
                <a:gd name="connsiteX72" fmla="*/ 4858603 w 4967815"/>
                <a:gd name="connsiteY72" fmla="*/ 1173707 h 1624083"/>
                <a:gd name="connsiteX73" fmla="*/ 4899547 w 4967815"/>
                <a:gd name="connsiteY73" fmla="*/ 1310185 h 1624083"/>
                <a:gd name="connsiteX74" fmla="*/ 4913194 w 4967815"/>
                <a:gd name="connsiteY74" fmla="*/ 1473958 h 1624083"/>
                <a:gd name="connsiteX75" fmla="*/ 4940490 w 4967815"/>
                <a:gd name="connsiteY75" fmla="*/ 1555845 h 1624083"/>
                <a:gd name="connsiteX76" fmla="*/ 4967785 w 4967815"/>
                <a:gd name="connsiteY76" fmla="*/ 1624083 h 162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967815" h="1624083">
                  <a:moveTo>
                    <a:pt x="0" y="1583140"/>
                  </a:moveTo>
                  <a:cubicBezTo>
                    <a:pt x="40943" y="1551295"/>
                    <a:pt x="96144" y="1532084"/>
                    <a:pt x="122830" y="1487606"/>
                  </a:cubicBezTo>
                  <a:cubicBezTo>
                    <a:pt x="136478" y="1464860"/>
                    <a:pt x="146975" y="1439897"/>
                    <a:pt x="163773" y="1419367"/>
                  </a:cubicBezTo>
                  <a:cubicBezTo>
                    <a:pt x="215640" y="1355974"/>
                    <a:pt x="241945" y="1340266"/>
                    <a:pt x="300251" y="1296537"/>
                  </a:cubicBezTo>
                  <a:cubicBezTo>
                    <a:pt x="327547" y="1255594"/>
                    <a:pt x="372488" y="1221959"/>
                    <a:pt x="382138" y="1173707"/>
                  </a:cubicBezTo>
                  <a:cubicBezTo>
                    <a:pt x="384568" y="1161557"/>
                    <a:pt x="402203" y="1067746"/>
                    <a:pt x="409433" y="1050877"/>
                  </a:cubicBezTo>
                  <a:cubicBezTo>
                    <a:pt x="415894" y="1035801"/>
                    <a:pt x="427630" y="1023582"/>
                    <a:pt x="436729" y="1009934"/>
                  </a:cubicBezTo>
                  <a:cubicBezTo>
                    <a:pt x="441278" y="996286"/>
                    <a:pt x="446887" y="982947"/>
                    <a:pt x="450376" y="968991"/>
                  </a:cubicBezTo>
                  <a:cubicBezTo>
                    <a:pt x="456002" y="946487"/>
                    <a:pt x="457358" y="922970"/>
                    <a:pt x="464024" y="900752"/>
                  </a:cubicBezTo>
                  <a:cubicBezTo>
                    <a:pt x="471064" y="877287"/>
                    <a:pt x="482221" y="855259"/>
                    <a:pt x="491320" y="832513"/>
                  </a:cubicBezTo>
                  <a:cubicBezTo>
                    <a:pt x="495869" y="796119"/>
                    <a:pt x="498406" y="759417"/>
                    <a:pt x="504967" y="723331"/>
                  </a:cubicBezTo>
                  <a:cubicBezTo>
                    <a:pt x="507540" y="709177"/>
                    <a:pt x="515126" y="696344"/>
                    <a:pt x="518615" y="682388"/>
                  </a:cubicBezTo>
                  <a:cubicBezTo>
                    <a:pt x="524241" y="659884"/>
                    <a:pt x="526637" y="636653"/>
                    <a:pt x="532263" y="614149"/>
                  </a:cubicBezTo>
                  <a:cubicBezTo>
                    <a:pt x="535752" y="600193"/>
                    <a:pt x="541959" y="587038"/>
                    <a:pt x="545911" y="573206"/>
                  </a:cubicBezTo>
                  <a:cubicBezTo>
                    <a:pt x="551064" y="555171"/>
                    <a:pt x="555010" y="536812"/>
                    <a:pt x="559559" y="518615"/>
                  </a:cubicBezTo>
                  <a:cubicBezTo>
                    <a:pt x="564108" y="482221"/>
                    <a:pt x="565521" y="445296"/>
                    <a:pt x="573206" y="409433"/>
                  </a:cubicBezTo>
                  <a:cubicBezTo>
                    <a:pt x="579235" y="381299"/>
                    <a:pt x="584542" y="351486"/>
                    <a:pt x="600502" y="327546"/>
                  </a:cubicBezTo>
                  <a:cubicBezTo>
                    <a:pt x="642511" y="264531"/>
                    <a:pt x="619358" y="300668"/>
                    <a:pt x="668741" y="218364"/>
                  </a:cubicBezTo>
                  <a:cubicBezTo>
                    <a:pt x="673290" y="195618"/>
                    <a:pt x="672967" y="171322"/>
                    <a:pt x="682388" y="150125"/>
                  </a:cubicBezTo>
                  <a:cubicBezTo>
                    <a:pt x="728771" y="45763"/>
                    <a:pt x="779275" y="99837"/>
                    <a:pt x="900753" y="109182"/>
                  </a:cubicBezTo>
                  <a:cubicBezTo>
                    <a:pt x="914401" y="113731"/>
                    <a:pt x="929726" y="114850"/>
                    <a:pt x="941696" y="122830"/>
                  </a:cubicBezTo>
                  <a:cubicBezTo>
                    <a:pt x="957755" y="133536"/>
                    <a:pt x="967812" y="151417"/>
                    <a:pt x="982639" y="163773"/>
                  </a:cubicBezTo>
                  <a:cubicBezTo>
                    <a:pt x="995240" y="174274"/>
                    <a:pt x="1009934" y="181970"/>
                    <a:pt x="1023582" y="191068"/>
                  </a:cubicBezTo>
                  <a:cubicBezTo>
                    <a:pt x="1032681" y="204716"/>
                    <a:pt x="1038070" y="221765"/>
                    <a:pt x="1050878" y="232012"/>
                  </a:cubicBezTo>
                  <a:cubicBezTo>
                    <a:pt x="1065056" y="243355"/>
                    <a:pt x="1156357" y="258381"/>
                    <a:pt x="1160060" y="259307"/>
                  </a:cubicBezTo>
                  <a:cubicBezTo>
                    <a:pt x="1174016" y="262796"/>
                    <a:pt x="1187171" y="269003"/>
                    <a:pt x="1201003" y="272955"/>
                  </a:cubicBezTo>
                  <a:cubicBezTo>
                    <a:pt x="1219038" y="278108"/>
                    <a:pt x="1237397" y="282054"/>
                    <a:pt x="1255594" y="286603"/>
                  </a:cubicBezTo>
                  <a:cubicBezTo>
                    <a:pt x="1349451" y="349174"/>
                    <a:pt x="1306359" y="330820"/>
                    <a:pt x="1378424" y="354842"/>
                  </a:cubicBezTo>
                  <a:cubicBezTo>
                    <a:pt x="1387523" y="368490"/>
                    <a:pt x="1398385" y="381114"/>
                    <a:pt x="1405720" y="395785"/>
                  </a:cubicBezTo>
                  <a:cubicBezTo>
                    <a:pt x="1412154" y="408652"/>
                    <a:pt x="1410380" y="425495"/>
                    <a:pt x="1419367" y="436728"/>
                  </a:cubicBezTo>
                  <a:cubicBezTo>
                    <a:pt x="1429614" y="449536"/>
                    <a:pt x="1446663" y="454925"/>
                    <a:pt x="1460311" y="464024"/>
                  </a:cubicBezTo>
                  <a:cubicBezTo>
                    <a:pt x="1464860" y="482221"/>
                    <a:pt x="1466570" y="501375"/>
                    <a:pt x="1473959" y="518615"/>
                  </a:cubicBezTo>
                  <a:cubicBezTo>
                    <a:pt x="1508582" y="599402"/>
                    <a:pt x="1535196" y="556164"/>
                    <a:pt x="1637732" y="545910"/>
                  </a:cubicBezTo>
                  <a:cubicBezTo>
                    <a:pt x="1762991" y="504157"/>
                    <a:pt x="1690989" y="521478"/>
                    <a:pt x="1856096" y="504967"/>
                  </a:cubicBezTo>
                  <a:cubicBezTo>
                    <a:pt x="1869744" y="500418"/>
                    <a:pt x="1883083" y="494808"/>
                    <a:pt x="1897039" y="491319"/>
                  </a:cubicBezTo>
                  <a:cubicBezTo>
                    <a:pt x="2042858" y="454864"/>
                    <a:pt x="2057208" y="485665"/>
                    <a:pt x="2279176" y="504967"/>
                  </a:cubicBezTo>
                  <a:cubicBezTo>
                    <a:pt x="2395087" y="533945"/>
                    <a:pt x="2372195" y="534005"/>
                    <a:pt x="2565779" y="504967"/>
                  </a:cubicBezTo>
                  <a:cubicBezTo>
                    <a:pt x="2582000" y="502534"/>
                    <a:pt x="2591734" y="484333"/>
                    <a:pt x="2606723" y="477671"/>
                  </a:cubicBezTo>
                  <a:cubicBezTo>
                    <a:pt x="2633015" y="465986"/>
                    <a:pt x="2688609" y="450376"/>
                    <a:pt x="2688609" y="450376"/>
                  </a:cubicBezTo>
                  <a:cubicBezTo>
                    <a:pt x="2693158" y="436728"/>
                    <a:pt x="2689681" y="416419"/>
                    <a:pt x="2702257" y="409433"/>
                  </a:cubicBezTo>
                  <a:cubicBezTo>
                    <a:pt x="2735050" y="391215"/>
                    <a:pt x="2811439" y="382137"/>
                    <a:pt x="2811439" y="382137"/>
                  </a:cubicBezTo>
                  <a:cubicBezTo>
                    <a:pt x="2825087" y="368489"/>
                    <a:pt x="2837444" y="353416"/>
                    <a:pt x="2852382" y="341194"/>
                  </a:cubicBezTo>
                  <a:cubicBezTo>
                    <a:pt x="2919660" y="286148"/>
                    <a:pt x="2943551" y="271315"/>
                    <a:pt x="3002508" y="232012"/>
                  </a:cubicBezTo>
                  <a:cubicBezTo>
                    <a:pt x="3096921" y="90387"/>
                    <a:pt x="2945880" y="302285"/>
                    <a:pt x="3084394" y="163773"/>
                  </a:cubicBezTo>
                  <a:cubicBezTo>
                    <a:pt x="3094566" y="153601"/>
                    <a:pt x="3089055" y="134064"/>
                    <a:pt x="3098042" y="122830"/>
                  </a:cubicBezTo>
                  <a:cubicBezTo>
                    <a:pt x="3108289" y="110022"/>
                    <a:pt x="3125337" y="104633"/>
                    <a:pt x="3138985" y="95534"/>
                  </a:cubicBezTo>
                  <a:cubicBezTo>
                    <a:pt x="3163886" y="58184"/>
                    <a:pt x="3164127" y="46449"/>
                    <a:pt x="3207224" y="27295"/>
                  </a:cubicBezTo>
                  <a:cubicBezTo>
                    <a:pt x="3233516" y="15610"/>
                    <a:pt x="3289111" y="0"/>
                    <a:pt x="3289111" y="0"/>
                  </a:cubicBezTo>
                  <a:lnTo>
                    <a:pt x="3439236" y="13648"/>
                  </a:lnTo>
                  <a:cubicBezTo>
                    <a:pt x="3574415" y="81237"/>
                    <a:pt x="3313155" y="109830"/>
                    <a:pt x="3521123" y="68239"/>
                  </a:cubicBezTo>
                  <a:cubicBezTo>
                    <a:pt x="3525672" y="54591"/>
                    <a:pt x="3524597" y="37468"/>
                    <a:pt x="3534770" y="27295"/>
                  </a:cubicBezTo>
                  <a:cubicBezTo>
                    <a:pt x="3565625" y="-3560"/>
                    <a:pt x="3675871" y="26167"/>
                    <a:pt x="3684896" y="27295"/>
                  </a:cubicBezTo>
                  <a:cubicBezTo>
                    <a:pt x="3720941" y="135434"/>
                    <a:pt x="3707461" y="80801"/>
                    <a:pt x="3725839" y="191068"/>
                  </a:cubicBezTo>
                  <a:cubicBezTo>
                    <a:pt x="3730388" y="345743"/>
                    <a:pt x="3731562" y="500554"/>
                    <a:pt x="3739487" y="655092"/>
                  </a:cubicBezTo>
                  <a:cubicBezTo>
                    <a:pt x="3740675" y="678258"/>
                    <a:pt x="3746470" y="701112"/>
                    <a:pt x="3753135" y="723331"/>
                  </a:cubicBezTo>
                  <a:cubicBezTo>
                    <a:pt x="3760175" y="746796"/>
                    <a:pt x="3772058" y="768546"/>
                    <a:pt x="3780430" y="791570"/>
                  </a:cubicBezTo>
                  <a:cubicBezTo>
                    <a:pt x="3818600" y="896537"/>
                    <a:pt x="3784182" y="849911"/>
                    <a:pt x="3848669" y="914400"/>
                  </a:cubicBezTo>
                  <a:cubicBezTo>
                    <a:pt x="3853218" y="928048"/>
                    <a:pt x="3852145" y="945171"/>
                    <a:pt x="3862317" y="955343"/>
                  </a:cubicBezTo>
                  <a:cubicBezTo>
                    <a:pt x="3872489" y="965515"/>
                    <a:pt x="3890037" y="963324"/>
                    <a:pt x="3903260" y="968991"/>
                  </a:cubicBezTo>
                  <a:cubicBezTo>
                    <a:pt x="3921960" y="977005"/>
                    <a:pt x="3940405" y="985819"/>
                    <a:pt x="3957851" y="996286"/>
                  </a:cubicBezTo>
                  <a:cubicBezTo>
                    <a:pt x="3985981" y="1013164"/>
                    <a:pt x="4008616" y="1040503"/>
                    <a:pt x="4039738" y="1050877"/>
                  </a:cubicBezTo>
                  <a:lnTo>
                    <a:pt x="4121624" y="1078173"/>
                  </a:lnTo>
                  <a:cubicBezTo>
                    <a:pt x="4198961" y="1069074"/>
                    <a:pt x="4276548" y="1061890"/>
                    <a:pt x="4353636" y="1050877"/>
                  </a:cubicBezTo>
                  <a:cubicBezTo>
                    <a:pt x="4372204" y="1048224"/>
                    <a:pt x="4391450" y="1045618"/>
                    <a:pt x="4408227" y="1037230"/>
                  </a:cubicBezTo>
                  <a:cubicBezTo>
                    <a:pt x="4573472" y="954608"/>
                    <a:pt x="4378535" y="1024379"/>
                    <a:pt x="4503761" y="982639"/>
                  </a:cubicBezTo>
                  <a:cubicBezTo>
                    <a:pt x="4533945" y="952455"/>
                    <a:pt x="4552999" y="938755"/>
                    <a:pt x="4572000" y="900752"/>
                  </a:cubicBezTo>
                  <a:cubicBezTo>
                    <a:pt x="4578434" y="887885"/>
                    <a:pt x="4581099" y="873457"/>
                    <a:pt x="4585648" y="859809"/>
                  </a:cubicBezTo>
                  <a:cubicBezTo>
                    <a:pt x="4603845" y="864358"/>
                    <a:pt x="4623462" y="865068"/>
                    <a:pt x="4640239" y="873456"/>
                  </a:cubicBezTo>
                  <a:cubicBezTo>
                    <a:pt x="4669581" y="888127"/>
                    <a:pt x="4722126" y="928048"/>
                    <a:pt x="4722126" y="928048"/>
                  </a:cubicBezTo>
                  <a:cubicBezTo>
                    <a:pt x="4756426" y="1030952"/>
                    <a:pt x="4710159" y="904116"/>
                    <a:pt x="4763069" y="1009934"/>
                  </a:cubicBezTo>
                  <a:cubicBezTo>
                    <a:pt x="4769503" y="1022801"/>
                    <a:pt x="4767730" y="1039643"/>
                    <a:pt x="4776717" y="1050877"/>
                  </a:cubicBezTo>
                  <a:cubicBezTo>
                    <a:pt x="4786964" y="1063685"/>
                    <a:pt x="4804012" y="1069074"/>
                    <a:pt x="4817660" y="1078173"/>
                  </a:cubicBezTo>
                  <a:cubicBezTo>
                    <a:pt x="4853763" y="1222583"/>
                    <a:pt x="4804746" y="1052529"/>
                    <a:pt x="4858603" y="1173707"/>
                  </a:cubicBezTo>
                  <a:cubicBezTo>
                    <a:pt x="4877590" y="1216429"/>
                    <a:pt x="4888204" y="1264814"/>
                    <a:pt x="4899547" y="1310185"/>
                  </a:cubicBezTo>
                  <a:cubicBezTo>
                    <a:pt x="4904096" y="1364776"/>
                    <a:pt x="4904188" y="1419923"/>
                    <a:pt x="4913194" y="1473958"/>
                  </a:cubicBezTo>
                  <a:cubicBezTo>
                    <a:pt x="4917924" y="1502339"/>
                    <a:pt x="4927623" y="1530110"/>
                    <a:pt x="4940490" y="1555845"/>
                  </a:cubicBezTo>
                  <a:cubicBezTo>
                    <a:pt x="4969819" y="1614505"/>
                    <a:pt x="4967785" y="1590091"/>
                    <a:pt x="4967785" y="1624083"/>
                  </a:cubicBezTo>
                </a:path>
              </a:pathLst>
            </a:custGeom>
            <a:solidFill>
              <a:srgbClr val="EEC25F"/>
            </a:solidFill>
            <a:ln w="25400">
              <a:solidFill>
                <a:srgbClr val="54C6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21132075">
              <a:off x="2903294" y="3068450"/>
              <a:ext cx="923168" cy="612954"/>
            </a:xfrm>
            <a:custGeom>
              <a:avLst/>
              <a:gdLst>
                <a:gd name="connsiteX0" fmla="*/ 288484 w 923168"/>
                <a:gd name="connsiteY0" fmla="*/ 1690 h 480000"/>
                <a:gd name="connsiteX1" fmla="*/ 421448 w 923168"/>
                <a:gd name="connsiteY1" fmla="*/ 43025 h 480000"/>
                <a:gd name="connsiteX2" fmla="*/ 460098 w 923168"/>
                <a:gd name="connsiteY2" fmla="*/ 62554 h 480000"/>
                <a:gd name="connsiteX3" fmla="*/ 494921 w 923168"/>
                <a:gd name="connsiteY3" fmla="*/ 110031 h 480000"/>
                <a:gd name="connsiteX4" fmla="*/ 531658 w 923168"/>
                <a:gd name="connsiteY4" fmla="*/ 143534 h 480000"/>
                <a:gd name="connsiteX5" fmla="*/ 552960 w 923168"/>
                <a:gd name="connsiteY5" fmla="*/ 189159 h 480000"/>
                <a:gd name="connsiteX6" fmla="*/ 657304 w 923168"/>
                <a:gd name="connsiteY6" fmla="*/ 231921 h 480000"/>
                <a:gd name="connsiteX7" fmla="*/ 695955 w 923168"/>
                <a:gd name="connsiteY7" fmla="*/ 251451 h 480000"/>
                <a:gd name="connsiteX8" fmla="*/ 748127 w 923168"/>
                <a:gd name="connsiteY8" fmla="*/ 272833 h 480000"/>
                <a:gd name="connsiteX9" fmla="*/ 860251 w 923168"/>
                <a:gd name="connsiteY9" fmla="*/ 359369 h 480000"/>
                <a:gd name="connsiteX10" fmla="*/ 881554 w 923168"/>
                <a:gd name="connsiteY10" fmla="*/ 404993 h 480000"/>
                <a:gd name="connsiteX11" fmla="*/ 889333 w 923168"/>
                <a:gd name="connsiteY11" fmla="*/ 448766 h 480000"/>
                <a:gd name="connsiteX12" fmla="*/ 906243 w 923168"/>
                <a:gd name="connsiteY12" fmla="*/ 466769 h 480000"/>
                <a:gd name="connsiteX13" fmla="*/ 923168 w 923168"/>
                <a:gd name="connsiteY13" fmla="*/ 480000 h 480000"/>
                <a:gd name="connsiteX14" fmla="*/ 0 w 923168"/>
                <a:gd name="connsiteY14" fmla="*/ 480000 h 480000"/>
                <a:gd name="connsiteX15" fmla="*/ 4817 w 923168"/>
                <a:gd name="connsiteY15" fmla="*/ 469980 h 480000"/>
                <a:gd name="connsiteX16" fmla="*/ 25994 w 923168"/>
                <a:gd name="connsiteY16" fmla="*/ 415938 h 480000"/>
                <a:gd name="connsiteX17" fmla="*/ 54826 w 923168"/>
                <a:gd name="connsiteY17" fmla="*/ 306000 h 480000"/>
                <a:gd name="connsiteX18" fmla="*/ 93352 w 923168"/>
                <a:gd name="connsiteY18" fmla="*/ 225861 h 480000"/>
                <a:gd name="connsiteX19" fmla="*/ 176271 w 923168"/>
                <a:gd name="connsiteY19" fmla="*/ 123331 h 480000"/>
                <a:gd name="connsiteX20" fmla="*/ 199361 w 923168"/>
                <a:gd name="connsiteY20" fmla="*/ 55314 h 480000"/>
                <a:gd name="connsiteX21" fmla="*/ 288484 w 923168"/>
                <a:gd name="connsiteY21" fmla="*/ 1690 h 480000"/>
                <a:gd name="connsiteX0-1" fmla="*/ 288484 w 923168"/>
                <a:gd name="connsiteY0-2" fmla="*/ 1690 h 612954"/>
                <a:gd name="connsiteX1-3" fmla="*/ 421448 w 923168"/>
                <a:gd name="connsiteY1-4" fmla="*/ 43025 h 612954"/>
                <a:gd name="connsiteX2-5" fmla="*/ 460098 w 923168"/>
                <a:gd name="connsiteY2-6" fmla="*/ 62554 h 612954"/>
                <a:gd name="connsiteX3-7" fmla="*/ 494921 w 923168"/>
                <a:gd name="connsiteY3-8" fmla="*/ 110031 h 612954"/>
                <a:gd name="connsiteX4-9" fmla="*/ 531658 w 923168"/>
                <a:gd name="connsiteY4-10" fmla="*/ 143534 h 612954"/>
                <a:gd name="connsiteX5-11" fmla="*/ 552960 w 923168"/>
                <a:gd name="connsiteY5-12" fmla="*/ 189159 h 612954"/>
                <a:gd name="connsiteX6-13" fmla="*/ 657304 w 923168"/>
                <a:gd name="connsiteY6-14" fmla="*/ 231921 h 612954"/>
                <a:gd name="connsiteX7-15" fmla="*/ 695955 w 923168"/>
                <a:gd name="connsiteY7-16" fmla="*/ 251451 h 612954"/>
                <a:gd name="connsiteX8-17" fmla="*/ 748127 w 923168"/>
                <a:gd name="connsiteY8-18" fmla="*/ 272833 h 612954"/>
                <a:gd name="connsiteX9-19" fmla="*/ 860251 w 923168"/>
                <a:gd name="connsiteY9-20" fmla="*/ 359369 h 612954"/>
                <a:gd name="connsiteX10-21" fmla="*/ 881554 w 923168"/>
                <a:gd name="connsiteY10-22" fmla="*/ 404993 h 612954"/>
                <a:gd name="connsiteX11-23" fmla="*/ 889333 w 923168"/>
                <a:gd name="connsiteY11-24" fmla="*/ 448766 h 612954"/>
                <a:gd name="connsiteX12-25" fmla="*/ 906243 w 923168"/>
                <a:gd name="connsiteY12-26" fmla="*/ 466769 h 612954"/>
                <a:gd name="connsiteX13-27" fmla="*/ 923168 w 923168"/>
                <a:gd name="connsiteY13-28" fmla="*/ 480000 h 612954"/>
                <a:gd name="connsiteX14-29" fmla="*/ 0 w 923168"/>
                <a:gd name="connsiteY14-30" fmla="*/ 480000 h 612954"/>
                <a:gd name="connsiteX15-31" fmla="*/ 4817 w 923168"/>
                <a:gd name="connsiteY15-32" fmla="*/ 469980 h 612954"/>
                <a:gd name="connsiteX16-33" fmla="*/ 25994 w 923168"/>
                <a:gd name="connsiteY16-34" fmla="*/ 415938 h 612954"/>
                <a:gd name="connsiteX17-35" fmla="*/ 54826 w 923168"/>
                <a:gd name="connsiteY17-36" fmla="*/ 306000 h 612954"/>
                <a:gd name="connsiteX18-37" fmla="*/ 93352 w 923168"/>
                <a:gd name="connsiteY18-38" fmla="*/ 225861 h 612954"/>
                <a:gd name="connsiteX19-39" fmla="*/ 176271 w 923168"/>
                <a:gd name="connsiteY19-40" fmla="*/ 123331 h 612954"/>
                <a:gd name="connsiteX20-41" fmla="*/ 199361 w 923168"/>
                <a:gd name="connsiteY20-42" fmla="*/ 55314 h 612954"/>
                <a:gd name="connsiteX21-43" fmla="*/ 288484 w 923168"/>
                <a:gd name="connsiteY21-44" fmla="*/ 1690 h 6129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923168" h="612954">
                  <a:moveTo>
                    <a:pt x="288484" y="1690"/>
                  </a:moveTo>
                  <a:cubicBezTo>
                    <a:pt x="321551" y="7931"/>
                    <a:pt x="361926" y="29999"/>
                    <a:pt x="421448" y="43025"/>
                  </a:cubicBezTo>
                  <a:cubicBezTo>
                    <a:pt x="434332" y="49534"/>
                    <a:pt x="449358" y="52759"/>
                    <a:pt x="460098" y="62554"/>
                  </a:cubicBezTo>
                  <a:cubicBezTo>
                    <a:pt x="474507" y="75695"/>
                    <a:pt x="481964" y="95368"/>
                    <a:pt x="494921" y="110031"/>
                  </a:cubicBezTo>
                  <a:cubicBezTo>
                    <a:pt x="505933" y="122492"/>
                    <a:pt x="519412" y="132366"/>
                    <a:pt x="531658" y="143534"/>
                  </a:cubicBezTo>
                  <a:cubicBezTo>
                    <a:pt x="538759" y="158742"/>
                    <a:pt x="541707" y="176930"/>
                    <a:pt x="552960" y="189159"/>
                  </a:cubicBezTo>
                  <a:cubicBezTo>
                    <a:pt x="565416" y="202697"/>
                    <a:pt x="653765" y="230470"/>
                    <a:pt x="657304" y="231921"/>
                  </a:cubicBezTo>
                  <a:cubicBezTo>
                    <a:pt x="670642" y="237387"/>
                    <a:pt x="682805" y="245528"/>
                    <a:pt x="695955" y="251451"/>
                  </a:cubicBezTo>
                  <a:cubicBezTo>
                    <a:pt x="713100" y="259174"/>
                    <a:pt x="730736" y="265706"/>
                    <a:pt x="748127" y="272833"/>
                  </a:cubicBezTo>
                  <a:cubicBezTo>
                    <a:pt x="832341" y="349634"/>
                    <a:pt x="792222" y="324994"/>
                    <a:pt x="860251" y="359369"/>
                  </a:cubicBezTo>
                  <a:cubicBezTo>
                    <a:pt x="867352" y="374577"/>
                    <a:pt x="876344" y="388977"/>
                    <a:pt x="881554" y="404993"/>
                  </a:cubicBezTo>
                  <a:cubicBezTo>
                    <a:pt x="886124" y="419040"/>
                    <a:pt x="882004" y="436045"/>
                    <a:pt x="889333" y="448766"/>
                  </a:cubicBezTo>
                  <a:cubicBezTo>
                    <a:pt x="893511" y="456018"/>
                    <a:pt x="899634" y="461602"/>
                    <a:pt x="906243" y="466769"/>
                  </a:cubicBezTo>
                  <a:lnTo>
                    <a:pt x="923168" y="480000"/>
                  </a:lnTo>
                  <a:cubicBezTo>
                    <a:pt x="285195" y="779148"/>
                    <a:pt x="307723" y="480000"/>
                    <a:pt x="0" y="480000"/>
                  </a:cubicBezTo>
                  <a:lnTo>
                    <a:pt x="4817" y="469980"/>
                  </a:lnTo>
                  <a:cubicBezTo>
                    <a:pt x="12451" y="452214"/>
                    <a:pt x="18935" y="433952"/>
                    <a:pt x="25994" y="415938"/>
                  </a:cubicBezTo>
                  <a:cubicBezTo>
                    <a:pt x="35605" y="379292"/>
                    <a:pt x="42183" y="341676"/>
                    <a:pt x="54826" y="306000"/>
                  </a:cubicBezTo>
                  <a:cubicBezTo>
                    <a:pt x="64744" y="278012"/>
                    <a:pt x="74183" y="248207"/>
                    <a:pt x="93352" y="225861"/>
                  </a:cubicBezTo>
                  <a:cubicBezTo>
                    <a:pt x="143809" y="167042"/>
                    <a:pt x="115803" y="200900"/>
                    <a:pt x="176271" y="123331"/>
                  </a:cubicBezTo>
                  <a:cubicBezTo>
                    <a:pt x="183968" y="100660"/>
                    <a:pt x="187055" y="75739"/>
                    <a:pt x="199361" y="55314"/>
                  </a:cubicBezTo>
                  <a:cubicBezTo>
                    <a:pt x="229655" y="5035"/>
                    <a:pt x="255416" y="-4551"/>
                    <a:pt x="288484" y="169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81000">
                  <a:srgbClr val="52D7A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080208" y="2990042"/>
              <a:ext cx="1041235" cy="613582"/>
            </a:xfrm>
            <a:custGeom>
              <a:avLst/>
              <a:gdLst>
                <a:gd name="connsiteX0" fmla="*/ 593639 w 1041235"/>
                <a:gd name="connsiteY0" fmla="*/ 0 h 579294"/>
                <a:gd name="connsiteX1" fmla="*/ 743764 w 1041235"/>
                <a:gd name="connsiteY1" fmla="*/ 14105 h 579294"/>
                <a:gd name="connsiteX2" fmla="*/ 757412 w 1041235"/>
                <a:gd name="connsiteY2" fmla="*/ 84624 h 579294"/>
                <a:gd name="connsiteX3" fmla="*/ 746099 w 1041235"/>
                <a:gd name="connsiteY3" fmla="*/ 89136 h 579294"/>
                <a:gd name="connsiteX4" fmla="*/ 744129 w 1041235"/>
                <a:gd name="connsiteY4" fmla="*/ 89662 h 579294"/>
                <a:gd name="connsiteX5" fmla="*/ 743992 w 1041235"/>
                <a:gd name="connsiteY5" fmla="*/ 89976 h 579294"/>
                <a:gd name="connsiteX6" fmla="*/ 746099 w 1041235"/>
                <a:gd name="connsiteY6" fmla="*/ 89136 h 579294"/>
                <a:gd name="connsiteX7" fmla="*/ 767968 w 1041235"/>
                <a:gd name="connsiteY7" fmla="*/ 83302 h 579294"/>
                <a:gd name="connsiteX8" fmla="*/ 825651 w 1041235"/>
                <a:gd name="connsiteY8" fmla="*/ 70521 h 579294"/>
                <a:gd name="connsiteX9" fmla="*/ 839298 w 1041235"/>
                <a:gd name="connsiteY9" fmla="*/ 28208 h 579294"/>
                <a:gd name="connsiteX10" fmla="*/ 989424 w 1041235"/>
                <a:gd name="connsiteY10" fmla="*/ 28208 h 579294"/>
                <a:gd name="connsiteX11" fmla="*/ 1030367 w 1041235"/>
                <a:gd name="connsiteY11" fmla="*/ 197458 h 579294"/>
                <a:gd name="connsiteX12" fmla="*/ 1041235 w 1041235"/>
                <a:gd name="connsiteY12" fmla="*/ 579294 h 579294"/>
                <a:gd name="connsiteX13" fmla="*/ 0 w 1041235"/>
                <a:gd name="connsiteY13" fmla="*/ 435940 h 579294"/>
                <a:gd name="connsiteX14" fmla="*/ 6785 w 1041235"/>
                <a:gd name="connsiteY14" fmla="*/ 423125 h 579294"/>
                <a:gd name="connsiteX15" fmla="*/ 115967 w 1041235"/>
                <a:gd name="connsiteY15" fmla="*/ 394916 h 579294"/>
                <a:gd name="connsiteX16" fmla="*/ 156910 w 1041235"/>
                <a:gd name="connsiteY16" fmla="*/ 352604 h 579294"/>
                <a:gd name="connsiteX17" fmla="*/ 307036 w 1041235"/>
                <a:gd name="connsiteY17" fmla="*/ 239771 h 579294"/>
                <a:gd name="connsiteX18" fmla="*/ 388922 w 1041235"/>
                <a:gd name="connsiteY18" fmla="*/ 169250 h 579294"/>
                <a:gd name="connsiteX19" fmla="*/ 402570 w 1041235"/>
                <a:gd name="connsiteY19" fmla="*/ 126938 h 579294"/>
                <a:gd name="connsiteX20" fmla="*/ 443513 w 1041235"/>
                <a:gd name="connsiteY20" fmla="*/ 98729 h 579294"/>
                <a:gd name="connsiteX21" fmla="*/ 511752 w 1041235"/>
                <a:gd name="connsiteY21" fmla="*/ 28208 h 579294"/>
                <a:gd name="connsiteX22" fmla="*/ 593639 w 1041235"/>
                <a:gd name="connsiteY22" fmla="*/ 0 h 579294"/>
                <a:gd name="connsiteX0-1" fmla="*/ 593639 w 1041235"/>
                <a:gd name="connsiteY0-2" fmla="*/ 0 h 613582"/>
                <a:gd name="connsiteX1-3" fmla="*/ 743764 w 1041235"/>
                <a:gd name="connsiteY1-4" fmla="*/ 14105 h 613582"/>
                <a:gd name="connsiteX2-5" fmla="*/ 757412 w 1041235"/>
                <a:gd name="connsiteY2-6" fmla="*/ 84624 h 613582"/>
                <a:gd name="connsiteX3-7" fmla="*/ 746099 w 1041235"/>
                <a:gd name="connsiteY3-8" fmla="*/ 89136 h 613582"/>
                <a:gd name="connsiteX4-9" fmla="*/ 744129 w 1041235"/>
                <a:gd name="connsiteY4-10" fmla="*/ 89662 h 613582"/>
                <a:gd name="connsiteX5-11" fmla="*/ 743992 w 1041235"/>
                <a:gd name="connsiteY5-12" fmla="*/ 89976 h 613582"/>
                <a:gd name="connsiteX6-13" fmla="*/ 746099 w 1041235"/>
                <a:gd name="connsiteY6-14" fmla="*/ 89136 h 613582"/>
                <a:gd name="connsiteX7-15" fmla="*/ 767968 w 1041235"/>
                <a:gd name="connsiteY7-16" fmla="*/ 83302 h 613582"/>
                <a:gd name="connsiteX8-17" fmla="*/ 825651 w 1041235"/>
                <a:gd name="connsiteY8-18" fmla="*/ 70521 h 613582"/>
                <a:gd name="connsiteX9-19" fmla="*/ 839298 w 1041235"/>
                <a:gd name="connsiteY9-20" fmla="*/ 28208 h 613582"/>
                <a:gd name="connsiteX10-21" fmla="*/ 989424 w 1041235"/>
                <a:gd name="connsiteY10-22" fmla="*/ 28208 h 613582"/>
                <a:gd name="connsiteX11-23" fmla="*/ 1030367 w 1041235"/>
                <a:gd name="connsiteY11-24" fmla="*/ 197458 h 613582"/>
                <a:gd name="connsiteX12-25" fmla="*/ 1041235 w 1041235"/>
                <a:gd name="connsiteY12-26" fmla="*/ 579294 h 613582"/>
                <a:gd name="connsiteX13-27" fmla="*/ 0 w 1041235"/>
                <a:gd name="connsiteY13-28" fmla="*/ 435940 h 613582"/>
                <a:gd name="connsiteX14-29" fmla="*/ 6785 w 1041235"/>
                <a:gd name="connsiteY14-30" fmla="*/ 423125 h 613582"/>
                <a:gd name="connsiteX15-31" fmla="*/ 115967 w 1041235"/>
                <a:gd name="connsiteY15-32" fmla="*/ 394916 h 613582"/>
                <a:gd name="connsiteX16-33" fmla="*/ 156910 w 1041235"/>
                <a:gd name="connsiteY16-34" fmla="*/ 352604 h 613582"/>
                <a:gd name="connsiteX17-35" fmla="*/ 307036 w 1041235"/>
                <a:gd name="connsiteY17-36" fmla="*/ 239771 h 613582"/>
                <a:gd name="connsiteX18-37" fmla="*/ 388922 w 1041235"/>
                <a:gd name="connsiteY18-38" fmla="*/ 169250 h 613582"/>
                <a:gd name="connsiteX19-39" fmla="*/ 402570 w 1041235"/>
                <a:gd name="connsiteY19-40" fmla="*/ 126938 h 613582"/>
                <a:gd name="connsiteX20-41" fmla="*/ 443513 w 1041235"/>
                <a:gd name="connsiteY20-42" fmla="*/ 98729 h 613582"/>
                <a:gd name="connsiteX21-43" fmla="*/ 511752 w 1041235"/>
                <a:gd name="connsiteY21-44" fmla="*/ 28208 h 613582"/>
                <a:gd name="connsiteX22-45" fmla="*/ 593639 w 1041235"/>
                <a:gd name="connsiteY22-46" fmla="*/ 0 h 613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41235" h="613582">
                  <a:moveTo>
                    <a:pt x="593639" y="0"/>
                  </a:moveTo>
                  <a:lnTo>
                    <a:pt x="743764" y="14105"/>
                  </a:lnTo>
                  <a:cubicBezTo>
                    <a:pt x="811354" y="49029"/>
                    <a:pt x="779833" y="73879"/>
                    <a:pt x="757412" y="84624"/>
                  </a:cubicBezTo>
                  <a:lnTo>
                    <a:pt x="746099" y="89136"/>
                  </a:lnTo>
                  <a:lnTo>
                    <a:pt x="744129" y="89662"/>
                  </a:lnTo>
                  <a:cubicBezTo>
                    <a:pt x="740697" y="90753"/>
                    <a:pt x="741215" y="90837"/>
                    <a:pt x="743992" y="89976"/>
                  </a:cubicBezTo>
                  <a:lnTo>
                    <a:pt x="746099" y="89136"/>
                  </a:lnTo>
                  <a:lnTo>
                    <a:pt x="767968" y="83302"/>
                  </a:lnTo>
                  <a:cubicBezTo>
                    <a:pt x="780991" y="80133"/>
                    <a:pt x="799655" y="75894"/>
                    <a:pt x="825651" y="70521"/>
                  </a:cubicBezTo>
                  <a:cubicBezTo>
                    <a:pt x="830200" y="56417"/>
                    <a:pt x="829125" y="38721"/>
                    <a:pt x="839298" y="28208"/>
                  </a:cubicBezTo>
                  <a:cubicBezTo>
                    <a:pt x="870153" y="-3679"/>
                    <a:pt x="980399" y="27042"/>
                    <a:pt x="989424" y="28208"/>
                  </a:cubicBezTo>
                  <a:cubicBezTo>
                    <a:pt x="1025469" y="139963"/>
                    <a:pt x="1011989" y="83503"/>
                    <a:pt x="1030367" y="197458"/>
                  </a:cubicBezTo>
                  <a:lnTo>
                    <a:pt x="1041235" y="579294"/>
                  </a:lnTo>
                  <a:cubicBezTo>
                    <a:pt x="366610" y="695282"/>
                    <a:pt x="347078" y="483725"/>
                    <a:pt x="0" y="435940"/>
                  </a:cubicBezTo>
                  <a:lnTo>
                    <a:pt x="6785" y="423125"/>
                  </a:lnTo>
                  <a:cubicBezTo>
                    <a:pt x="39578" y="404297"/>
                    <a:pt x="115967" y="394916"/>
                    <a:pt x="115967" y="394916"/>
                  </a:cubicBezTo>
                  <a:cubicBezTo>
                    <a:pt x="129615" y="380811"/>
                    <a:pt x="141972" y="365234"/>
                    <a:pt x="156910" y="352604"/>
                  </a:cubicBezTo>
                  <a:cubicBezTo>
                    <a:pt x="224188" y="295717"/>
                    <a:pt x="248079" y="280388"/>
                    <a:pt x="307036" y="239771"/>
                  </a:cubicBezTo>
                  <a:cubicBezTo>
                    <a:pt x="401449" y="93410"/>
                    <a:pt x="250408" y="312394"/>
                    <a:pt x="388922" y="169250"/>
                  </a:cubicBezTo>
                  <a:cubicBezTo>
                    <a:pt x="399094" y="158738"/>
                    <a:pt x="393583" y="138547"/>
                    <a:pt x="402570" y="126938"/>
                  </a:cubicBezTo>
                  <a:cubicBezTo>
                    <a:pt x="412817" y="113701"/>
                    <a:pt x="429865" y="108132"/>
                    <a:pt x="443513" y="98729"/>
                  </a:cubicBezTo>
                  <a:cubicBezTo>
                    <a:pt x="468414" y="60130"/>
                    <a:pt x="468655" y="48002"/>
                    <a:pt x="511752" y="28208"/>
                  </a:cubicBezTo>
                  <a:cubicBezTo>
                    <a:pt x="538044" y="16132"/>
                    <a:pt x="593639" y="0"/>
                    <a:pt x="593639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9000">
                  <a:srgbClr val="52D7A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6529172" y="3883563"/>
              <a:ext cx="761906" cy="562324"/>
            </a:xfrm>
            <a:custGeom>
              <a:avLst/>
              <a:gdLst>
                <a:gd name="connsiteX0" fmla="*/ 440194 w 761906"/>
                <a:gd name="connsiteY0" fmla="*/ 0 h 562324"/>
                <a:gd name="connsiteX1" fmla="*/ 494785 w 761906"/>
                <a:gd name="connsiteY1" fmla="*/ 14103 h 562324"/>
                <a:gd name="connsiteX2" fmla="*/ 576672 w 761906"/>
                <a:gd name="connsiteY2" fmla="*/ 70521 h 562324"/>
                <a:gd name="connsiteX3" fmla="*/ 617615 w 761906"/>
                <a:gd name="connsiteY3" fmla="*/ 155145 h 562324"/>
                <a:gd name="connsiteX4" fmla="*/ 631263 w 761906"/>
                <a:gd name="connsiteY4" fmla="*/ 197457 h 562324"/>
                <a:gd name="connsiteX5" fmla="*/ 672206 w 761906"/>
                <a:gd name="connsiteY5" fmla="*/ 225666 h 562324"/>
                <a:gd name="connsiteX6" fmla="*/ 713149 w 761906"/>
                <a:gd name="connsiteY6" fmla="*/ 324395 h 562324"/>
                <a:gd name="connsiteX7" fmla="*/ 754093 w 761906"/>
                <a:gd name="connsiteY7" fmla="*/ 465437 h 562324"/>
                <a:gd name="connsiteX8" fmla="*/ 761906 w 761906"/>
                <a:gd name="connsiteY8" fmla="*/ 562324 h 562324"/>
                <a:gd name="connsiteX9" fmla="*/ 0 w 761906"/>
                <a:gd name="connsiteY9" fmla="*/ 222769 h 562324"/>
                <a:gd name="connsiteX10" fmla="*/ 208182 w 761906"/>
                <a:gd name="connsiteY10" fmla="*/ 197457 h 562324"/>
                <a:gd name="connsiteX11" fmla="*/ 262773 w 761906"/>
                <a:gd name="connsiteY11" fmla="*/ 183354 h 562324"/>
                <a:gd name="connsiteX12" fmla="*/ 358307 w 761906"/>
                <a:gd name="connsiteY12" fmla="*/ 126937 h 562324"/>
                <a:gd name="connsiteX13" fmla="*/ 426546 w 761906"/>
                <a:gd name="connsiteY13" fmla="*/ 42312 h 562324"/>
                <a:gd name="connsiteX14" fmla="*/ 440194 w 761906"/>
                <a:gd name="connsiteY14" fmla="*/ 0 h 562324"/>
                <a:gd name="connsiteX0-1" fmla="*/ 440194 w 761906"/>
                <a:gd name="connsiteY0-2" fmla="*/ 0 h 562324"/>
                <a:gd name="connsiteX1-3" fmla="*/ 494785 w 761906"/>
                <a:gd name="connsiteY1-4" fmla="*/ 14103 h 562324"/>
                <a:gd name="connsiteX2-5" fmla="*/ 576672 w 761906"/>
                <a:gd name="connsiteY2-6" fmla="*/ 70521 h 562324"/>
                <a:gd name="connsiteX3-7" fmla="*/ 617615 w 761906"/>
                <a:gd name="connsiteY3-8" fmla="*/ 155145 h 562324"/>
                <a:gd name="connsiteX4-9" fmla="*/ 631263 w 761906"/>
                <a:gd name="connsiteY4-10" fmla="*/ 197457 h 562324"/>
                <a:gd name="connsiteX5-11" fmla="*/ 672206 w 761906"/>
                <a:gd name="connsiteY5-12" fmla="*/ 225666 h 562324"/>
                <a:gd name="connsiteX6-13" fmla="*/ 713149 w 761906"/>
                <a:gd name="connsiteY6-14" fmla="*/ 324395 h 562324"/>
                <a:gd name="connsiteX7-15" fmla="*/ 754093 w 761906"/>
                <a:gd name="connsiteY7-16" fmla="*/ 465437 h 562324"/>
                <a:gd name="connsiteX8-17" fmla="*/ 761906 w 761906"/>
                <a:gd name="connsiteY8-18" fmla="*/ 562324 h 562324"/>
                <a:gd name="connsiteX9-19" fmla="*/ 0 w 761906"/>
                <a:gd name="connsiteY9-20" fmla="*/ 222769 h 562324"/>
                <a:gd name="connsiteX10-21" fmla="*/ 208182 w 761906"/>
                <a:gd name="connsiteY10-22" fmla="*/ 197457 h 562324"/>
                <a:gd name="connsiteX11-23" fmla="*/ 262773 w 761906"/>
                <a:gd name="connsiteY11-24" fmla="*/ 183354 h 562324"/>
                <a:gd name="connsiteX12-25" fmla="*/ 358307 w 761906"/>
                <a:gd name="connsiteY12-26" fmla="*/ 126937 h 562324"/>
                <a:gd name="connsiteX13-27" fmla="*/ 426546 w 761906"/>
                <a:gd name="connsiteY13-28" fmla="*/ 42312 h 562324"/>
                <a:gd name="connsiteX14-29" fmla="*/ 440194 w 761906"/>
                <a:gd name="connsiteY14-30" fmla="*/ 0 h 562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761906" h="562324">
                  <a:moveTo>
                    <a:pt x="440194" y="0"/>
                  </a:moveTo>
                  <a:cubicBezTo>
                    <a:pt x="458391" y="4701"/>
                    <a:pt x="478008" y="5435"/>
                    <a:pt x="494785" y="14103"/>
                  </a:cubicBezTo>
                  <a:cubicBezTo>
                    <a:pt x="524127" y="29265"/>
                    <a:pt x="576672" y="70521"/>
                    <a:pt x="576672" y="70521"/>
                  </a:cubicBezTo>
                  <a:cubicBezTo>
                    <a:pt x="610972" y="176866"/>
                    <a:pt x="564705" y="45789"/>
                    <a:pt x="617615" y="155145"/>
                  </a:cubicBezTo>
                  <a:cubicBezTo>
                    <a:pt x="624049" y="168442"/>
                    <a:pt x="622276" y="185848"/>
                    <a:pt x="631263" y="197457"/>
                  </a:cubicBezTo>
                  <a:cubicBezTo>
                    <a:pt x="641510" y="210694"/>
                    <a:pt x="658558" y="216263"/>
                    <a:pt x="672206" y="225666"/>
                  </a:cubicBezTo>
                  <a:cubicBezTo>
                    <a:pt x="708309" y="374905"/>
                    <a:pt x="659292" y="199165"/>
                    <a:pt x="713149" y="324395"/>
                  </a:cubicBezTo>
                  <a:cubicBezTo>
                    <a:pt x="732136" y="368545"/>
                    <a:pt x="742750" y="418548"/>
                    <a:pt x="754093" y="465437"/>
                  </a:cubicBezTo>
                  <a:lnTo>
                    <a:pt x="761906" y="562324"/>
                  </a:lnTo>
                  <a:cubicBezTo>
                    <a:pt x="507937" y="449139"/>
                    <a:pt x="472333" y="718092"/>
                    <a:pt x="0" y="222769"/>
                  </a:cubicBezTo>
                  <a:lnTo>
                    <a:pt x="208182" y="197457"/>
                  </a:lnTo>
                  <a:cubicBezTo>
                    <a:pt x="226750" y="194716"/>
                    <a:pt x="245996" y="192022"/>
                    <a:pt x="262773" y="183354"/>
                  </a:cubicBezTo>
                  <a:cubicBezTo>
                    <a:pt x="428018" y="97969"/>
                    <a:pt x="233081" y="170073"/>
                    <a:pt x="358307" y="126937"/>
                  </a:cubicBezTo>
                  <a:cubicBezTo>
                    <a:pt x="388491" y="95744"/>
                    <a:pt x="407545" y="81586"/>
                    <a:pt x="426546" y="42312"/>
                  </a:cubicBezTo>
                  <a:cubicBezTo>
                    <a:pt x="432980" y="29015"/>
                    <a:pt x="435645" y="14104"/>
                    <a:pt x="440194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82000">
                  <a:srgbClr val="52D7A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621403" y="1760217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/>
                <a:t>气</a:t>
              </a:r>
            </a:p>
          </p:txBody>
        </p:sp>
        <p:sp>
          <p:nvSpPr>
            <p:cNvPr id="31" name="矩形 30"/>
            <p:cNvSpPr/>
            <p:nvPr/>
          </p:nvSpPr>
          <p:spPr>
            <a:xfrm rot="19691838">
              <a:off x="2802993" y="2182189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大</a:t>
              </a:r>
              <a:endParaRPr lang="zh-CN" altLang="en-US" sz="2400" dirty="0"/>
            </a:p>
          </p:txBody>
        </p:sp>
        <p:sp>
          <p:nvSpPr>
            <p:cNvPr id="32" name="矩形 31"/>
            <p:cNvSpPr/>
            <p:nvPr/>
          </p:nvSpPr>
          <p:spPr>
            <a:xfrm rot="2037869">
              <a:off x="5475211" y="3805164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圈</a:t>
              </a:r>
            </a:p>
          </p:txBody>
        </p:sp>
        <p:sp>
          <p:nvSpPr>
            <p:cNvPr id="33" name="矩形 32"/>
            <p:cNvSpPr/>
            <p:nvPr/>
          </p:nvSpPr>
          <p:spPr>
            <a:xfrm rot="19691838">
              <a:off x="2334728" y="3236456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生</a:t>
              </a:r>
              <a:endParaRPr lang="zh-CN" altLang="en-US" sz="2400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323399" y="2595418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/>
                <a:t>物</a:t>
              </a:r>
            </a:p>
          </p:txBody>
        </p:sp>
        <p:sp>
          <p:nvSpPr>
            <p:cNvPr id="35" name="矩形 34"/>
            <p:cNvSpPr/>
            <p:nvPr/>
          </p:nvSpPr>
          <p:spPr>
            <a:xfrm rot="2037869">
              <a:off x="6271178" y="3013508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圈</a:t>
              </a:r>
            </a:p>
          </p:txBody>
        </p:sp>
        <p:sp>
          <p:nvSpPr>
            <p:cNvPr id="36" name="矩形 35"/>
            <p:cNvSpPr/>
            <p:nvPr/>
          </p:nvSpPr>
          <p:spPr>
            <a:xfrm rot="2037869">
              <a:off x="6208395" y="3601152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圈</a:t>
              </a:r>
            </a:p>
          </p:txBody>
        </p:sp>
        <p:sp>
          <p:nvSpPr>
            <p:cNvPr id="37" name="矩形 36"/>
            <p:cNvSpPr/>
            <p:nvPr/>
          </p:nvSpPr>
          <p:spPr>
            <a:xfrm rot="19691838">
              <a:off x="2234259" y="3945549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水</a:t>
              </a:r>
              <a:endParaRPr lang="zh-CN" altLang="en-US" sz="2400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23399" y="3699328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/>
                <a:t>石</a:t>
              </a:r>
            </a:p>
          </p:txBody>
        </p:sp>
        <p:sp>
          <p:nvSpPr>
            <p:cNvPr id="39" name="矩形 38"/>
            <p:cNvSpPr/>
            <p:nvPr/>
          </p:nvSpPr>
          <p:spPr>
            <a:xfrm rot="19691838">
              <a:off x="3146295" y="3819888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岩</a:t>
              </a:r>
              <a:endParaRPr lang="zh-CN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 rot="2037869">
              <a:off x="6364704" y="2401210"/>
              <a:ext cx="487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圈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72617" y="1383031"/>
            <a:ext cx="3186082" cy="1177506"/>
            <a:chOff x="3060" y="412"/>
            <a:chExt cx="5017" cy="1854"/>
          </a:xfrm>
        </p:grpSpPr>
        <p:sp>
          <p:nvSpPr>
            <p:cNvPr id="2" name="文本框 1"/>
            <p:cNvSpPr txBox="1"/>
            <p:nvPr/>
          </p:nvSpPr>
          <p:spPr>
            <a:xfrm>
              <a:off x="4905" y="1176"/>
              <a:ext cx="31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小组合作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060" y="2266"/>
              <a:ext cx="5017" cy="0"/>
            </a:xfrm>
            <a:prstGeom prst="line">
              <a:avLst/>
            </a:prstGeom>
            <a:ln w="63500" cmpd="dbl">
              <a:solidFill>
                <a:srgbClr val="54C6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" y="412"/>
              <a:ext cx="1701" cy="17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8221980" y="2667000"/>
            <a:ext cx="364299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任选两个圈层，说过他们之间的关系。</a:t>
            </a:r>
            <a:endParaRPr 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</a:rPr>
              <a:t>例如：</a:t>
            </a: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</a:rPr>
              <a:t>水圈与岩石圈之间是怎样进行物质交换和能量转移的？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0" grpId="0"/>
      <p:bldP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65185" y="1233830"/>
            <a:ext cx="475252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大气圈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二、地球的外部圈层结构</a:t>
            </a:r>
          </a:p>
        </p:txBody>
      </p:sp>
      <p:pic>
        <p:nvPicPr>
          <p:cNvPr id="5" name="图片 4" descr="u=2470404022,3010182108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2249170"/>
            <a:ext cx="5425440" cy="3479165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95035" y="2249170"/>
            <a:ext cx="6109970" cy="332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大气圈是由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气体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悬浮物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组成的复杂系统，主要成分是氮气和氧气。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大气笼罩地球，使得地球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温度变化和缓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生物呼吸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提供氧气，风云雨雪等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天气现象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与人类息息相关。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65185" y="1233830"/>
            <a:ext cx="475252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水圈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二、地球的外部圈层结构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2249170"/>
            <a:ext cx="5575300" cy="3490595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95035" y="1877695"/>
            <a:ext cx="6109970" cy="46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水圈是地表和近地表各种形态水体的总称，主体是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海洋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，还包括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河流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湖泊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沼泽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冰川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地下水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等。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水是最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活跃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的因素，在地球表面和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物质迁移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能量转换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中起着十分重要的作用，是人类和其他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生物生存和发展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不可或缺的。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65185" y="1233830"/>
            <a:ext cx="475252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生物圈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二、地球的外部圈层结构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051"/>
          <a:stretch>
            <a:fillRect/>
          </a:stretch>
        </p:blipFill>
        <p:spPr>
          <a:xfrm>
            <a:off x="5846445" y="1971040"/>
            <a:ext cx="6108700" cy="383794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495" y="1971040"/>
            <a:ext cx="5561965" cy="46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生物圈是地球表层生物的总称。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生物集中分布于大气圈、水圈和岩石圈的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接触带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中。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生物从环境中获取物质和能量，同时也在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促进太阳能转化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、改变大气圈和水圈组成，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改造地表形态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等方面起着重要作用。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65185" y="1233830"/>
            <a:ext cx="475252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岩石圈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二、地球的外部圈层结构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725" y="1971040"/>
            <a:ext cx="6946900" cy="4349115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9600" y="2987675"/>
            <a:ext cx="3620135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岩石圈是地球内部圈层和外部圈层的过渡区域。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活动探究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22250" y="2009775"/>
            <a:ext cx="473646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</a:rPr>
              <a:t>找出图片中的主要事物，如山、云、河流、树木等。</a:t>
            </a: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</a:rPr>
              <a:t>将找出的事物按照水圈、大气圈、岩石圈和生物圈进行分类，思考各事物之间的联系。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0" y="1728470"/>
            <a:ext cx="6623685" cy="443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5935" y="1200150"/>
            <a:ext cx="674116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/>
              <a:t>    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下图是地球圈层间的物质交换示意图，图中序号①②③④代表四大圈层，回答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1-2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</a:t>
            </a:r>
            <a:r>
              <a:rPr lang="zh-CN" altLang="en-US" sz="240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b="1"/>
              <a:t>1.</a:t>
            </a:r>
            <a:r>
              <a:rPr lang="zh-CN" altLang="en-US" sz="2400" b="1"/>
              <a:t>图中序号依次是（    ）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A. 大气圈、水圈、岩石圈、生物圈    </a:t>
            </a:r>
          </a:p>
          <a:p>
            <a:pPr>
              <a:lnSpc>
                <a:spcPct val="150000"/>
              </a:lnSpc>
            </a:pPr>
            <a:r>
              <a:rPr lang="zh-CN" altLang="en-US" sz="2400"/>
              <a:t>B. 岩石圈、大气圈、生物圈、水圈</a:t>
            </a:r>
          </a:p>
          <a:p>
            <a:pPr>
              <a:lnSpc>
                <a:spcPct val="150000"/>
              </a:lnSpc>
            </a:pPr>
            <a:r>
              <a:rPr lang="zh-CN" altLang="en-US" sz="2400"/>
              <a:t>C. 水圈、岩石圈、生物圈、大气圈    </a:t>
            </a:r>
          </a:p>
          <a:p>
            <a:pPr>
              <a:lnSpc>
                <a:spcPct val="150000"/>
              </a:lnSpc>
            </a:pPr>
            <a:r>
              <a:rPr lang="zh-CN" altLang="en-US" sz="2400"/>
              <a:t>D. 水圈、生物圈、岩石圈、大气圈</a:t>
            </a:r>
          </a:p>
          <a:p>
            <a:pPr>
              <a:lnSpc>
                <a:spcPct val="150000"/>
              </a:lnSpc>
            </a:pPr>
            <a:r>
              <a:rPr lang="en-US" altLang="zh-CN" sz="2400" b="1"/>
              <a:t>2.</a:t>
            </a:r>
            <a:r>
              <a:rPr lang="zh-CN" altLang="en-US" sz="2400" b="1"/>
              <a:t>“落花不是无情物，化作春泥更护花”，反映的圈层关系是（    ）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A. ①②    B. ②③    C. ①③    D. ③④</a:t>
            </a:r>
          </a:p>
        </p:txBody>
      </p:sp>
      <p:pic>
        <p:nvPicPr>
          <p:cNvPr id="3" name="图片 2" descr="16145f672d4730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30" y="1835785"/>
            <a:ext cx="3845560" cy="377634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课堂实训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43250" y="2186305"/>
            <a:ext cx="5054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37790" y="5433695"/>
            <a:ext cx="5245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27869" y="374073"/>
            <a:ext cx="2803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人教版地理 </a:t>
            </a:r>
            <a:r>
              <a:rPr lang="zh-CN" altLang="en-US" b="1" dirty="0" smtClean="0">
                <a:solidFill>
                  <a:schemeClr val="accent1"/>
                </a:solidFill>
              </a:rPr>
              <a:t>必修第一册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2131594" y="4362933"/>
            <a:ext cx="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1800385" y="3105606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2943805" y="1816436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2622623" y="894852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86397"/>
            <a:ext cx="10972800" cy="1143000"/>
          </a:xfrm>
        </p:spPr>
        <p:txBody>
          <a:bodyPr/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情境激趣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5117465" y="1643380"/>
            <a:ext cx="6744970" cy="286004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sz="2400" dirty="0" smtClean="0">
                <a:latin typeface="微软雅黑" panose="020B0503020204020204" charset="-122"/>
                <a:ea typeface="微软雅黑" panose="020B0503020204020204" charset="-122"/>
              </a:rPr>
              <a:t>在凡尔纳的科幻小说《地心游记》中，主人公可以再地下旅行，甚至穿过地心。但就当前实际的科技水平来说，人类还无法实现地心漫游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。目前最深的钻井，深度为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千米，仅仅接触地球的表皮。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60805" y="5118735"/>
            <a:ext cx="99872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那么人类是通过怎样的方式认识地球的内部结构呢？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地球的内部结构又是怎样的呢？</a:t>
            </a: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057910"/>
            <a:ext cx="3458845" cy="406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一、地球的内部圈层结构</a:t>
            </a:r>
          </a:p>
        </p:txBody>
      </p:sp>
      <p:sp>
        <p:nvSpPr>
          <p:cNvPr id="8" name="矩形 7"/>
          <p:cNvSpPr/>
          <p:nvPr/>
        </p:nvSpPr>
        <p:spPr>
          <a:xfrm>
            <a:off x="251460" y="2038350"/>
            <a:ext cx="558482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科学家们主要通过对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地震波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的研究来了解地球的内部结构。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地震波是当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地震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发生时，地下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岩石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受到强烈冲击，产生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弹性震动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并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以波的形式向四周传播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，这种弹性波叫地震波。</a:t>
            </a:r>
          </a:p>
        </p:txBody>
      </p:sp>
      <p:sp>
        <p:nvSpPr>
          <p:cNvPr id="10" name="矩形 9"/>
          <p:cNvSpPr/>
          <p:nvPr/>
        </p:nvSpPr>
        <p:spPr>
          <a:xfrm>
            <a:off x="365185" y="1233830"/>
            <a:ext cx="475252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划分依据</a:t>
            </a:r>
          </a:p>
        </p:txBody>
      </p:sp>
      <p:pic>
        <p:nvPicPr>
          <p:cNvPr id="5" name="Picture 2" descr="图片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896745"/>
            <a:ext cx="5657850" cy="36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一、地球的内部圈层结构</a:t>
            </a:r>
          </a:p>
        </p:txBody>
      </p:sp>
      <p:sp>
        <p:nvSpPr>
          <p:cNvPr id="10" name="矩形 9"/>
          <p:cNvSpPr/>
          <p:nvPr/>
        </p:nvSpPr>
        <p:spPr>
          <a:xfrm>
            <a:off x="365185" y="1233830"/>
            <a:ext cx="475252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划分依据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地震波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" y="2286635"/>
            <a:ext cx="5180330" cy="289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1703705" y="5328285"/>
            <a:ext cx="271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点击图片播放地震波视频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292215" y="1827530"/>
          <a:ext cx="5551805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纵波</a:t>
                      </a:r>
                    </a:p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2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P-primary</a:t>
                      </a:r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横波</a:t>
                      </a:r>
                    </a:p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2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S-secondary</a:t>
                      </a:r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速度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方向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地震体验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介质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866380" y="2927350"/>
            <a:ext cx="4127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快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405745" y="292735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慢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29195" y="3409950"/>
            <a:ext cx="1325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dirty="0" smtClean="0">
                <a:sym typeface="+mn-ea"/>
              </a:rPr>
              <a:t>与粒子运动</a:t>
            </a:r>
            <a:br>
              <a:rPr lang="zh-CN" altLang="en-US" dirty="0" smtClean="0">
                <a:sym typeface="+mn-ea"/>
              </a:rPr>
            </a:br>
            <a:r>
              <a:rPr lang="zh-CN" altLang="en-US" dirty="0" smtClean="0">
                <a:solidFill>
                  <a:schemeClr val="dk1"/>
                </a:solidFill>
                <a:sym typeface="+mn-ea"/>
              </a:rPr>
              <a:t>方向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一致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199245" y="340931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 smtClean="0">
                <a:sym typeface="+mn-ea"/>
              </a:rPr>
              <a:t>与粒子运动</a:t>
            </a:r>
            <a:endParaRPr lang="zh-CN" altLang="en-US" dirty="0" smtClean="0"/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方向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垂直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640955" y="435610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dirty="0" smtClean="0">
                <a:sym typeface="+mn-ea"/>
              </a:rPr>
              <a:t>上下颠簸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20605" y="435610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dirty="0" smtClean="0">
                <a:sym typeface="+mn-ea"/>
              </a:rPr>
              <a:t>左右晃动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26655" y="507809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dirty="0" smtClean="0">
                <a:sym typeface="+mn-ea"/>
              </a:rPr>
              <a:t>固、液、气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147935" y="5078095"/>
            <a:ext cx="642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固体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一、地球的内部圈层结构</a:t>
            </a:r>
          </a:p>
        </p:txBody>
      </p:sp>
      <p:sp>
        <p:nvSpPr>
          <p:cNvPr id="10" name="矩形 9"/>
          <p:cNvSpPr/>
          <p:nvPr/>
        </p:nvSpPr>
        <p:spPr>
          <a:xfrm>
            <a:off x="365185" y="1233830"/>
            <a:ext cx="475252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地球的内部圈层</a:t>
            </a:r>
          </a:p>
        </p:txBody>
      </p:sp>
      <p:grpSp>
        <p:nvGrpSpPr>
          <p:cNvPr id="41" name="组合 26625"/>
          <p:cNvGrpSpPr/>
          <p:nvPr/>
        </p:nvGrpSpPr>
        <p:grpSpPr bwMode="auto">
          <a:xfrm>
            <a:off x="6887897" y="1552889"/>
            <a:ext cx="4178300" cy="5486400"/>
            <a:chOff x="0" y="0"/>
            <a:chExt cx="2680" cy="3518"/>
          </a:xfrm>
        </p:grpSpPr>
        <p:pic>
          <p:nvPicPr>
            <p:cNvPr id="42" name="图片 26626" descr="tbjx0113ZW_04_0004_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0" b="9634"/>
            <a:stretch>
              <a:fillRect/>
            </a:stretch>
          </p:blipFill>
          <p:spPr bwMode="auto">
            <a:xfrm>
              <a:off x="0" y="0"/>
              <a:ext cx="2680" cy="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矩形 26627"/>
            <p:cNvSpPr>
              <a:spLocks noChangeArrowheads="1"/>
            </p:cNvSpPr>
            <p:nvPr/>
          </p:nvSpPr>
          <p:spPr bwMode="auto">
            <a:xfrm>
              <a:off x="1104" y="1428"/>
              <a:ext cx="3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矩形 26628"/>
            <p:cNvSpPr>
              <a:spLocks noChangeArrowheads="1"/>
            </p:cNvSpPr>
            <p:nvPr/>
          </p:nvSpPr>
          <p:spPr bwMode="auto">
            <a:xfrm>
              <a:off x="1296" y="2148"/>
              <a:ext cx="86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矩形 26629"/>
            <p:cNvSpPr>
              <a:spLocks noChangeArrowheads="1"/>
            </p:cNvSpPr>
            <p:nvPr/>
          </p:nvSpPr>
          <p:spPr bwMode="auto">
            <a:xfrm>
              <a:off x="528" y="2436"/>
              <a:ext cx="3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矩形 26630"/>
            <p:cNvSpPr>
              <a:spLocks noChangeArrowheads="1"/>
            </p:cNvSpPr>
            <p:nvPr/>
          </p:nvSpPr>
          <p:spPr bwMode="auto">
            <a:xfrm>
              <a:off x="144" y="3060"/>
              <a:ext cx="33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矩形 26631"/>
            <p:cNvSpPr>
              <a:spLocks noChangeArrowheads="1"/>
            </p:cNvSpPr>
            <p:nvPr/>
          </p:nvSpPr>
          <p:spPr bwMode="auto">
            <a:xfrm>
              <a:off x="1392" y="372"/>
              <a:ext cx="3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矩形 26632"/>
            <p:cNvSpPr>
              <a:spLocks noChangeArrowheads="1"/>
            </p:cNvSpPr>
            <p:nvPr/>
          </p:nvSpPr>
          <p:spPr bwMode="auto">
            <a:xfrm>
              <a:off x="624" y="804"/>
              <a:ext cx="72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9" name="图片 26633" descr="tbjx0113ZW_04_0004_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5" b="9490"/>
          <a:stretch>
            <a:fillRect/>
          </a:stretch>
        </p:blipFill>
        <p:spPr bwMode="auto">
          <a:xfrm>
            <a:off x="2674672" y="1552889"/>
            <a:ext cx="434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未知"/>
          <p:cNvSpPr>
            <a:spLocks noChangeArrowheads="1"/>
          </p:cNvSpPr>
          <p:nvPr/>
        </p:nvSpPr>
        <p:spPr bwMode="auto">
          <a:xfrm>
            <a:off x="4628884" y="2024376"/>
            <a:ext cx="1588" cy="152400"/>
          </a:xfrm>
          <a:custGeom>
            <a:avLst/>
            <a:gdLst>
              <a:gd name="T0" fmla="*/ 0 w 1"/>
              <a:gd name="T1" fmla="*/ 0 h 96"/>
              <a:gd name="T2" fmla="*/ 0 w 1"/>
              <a:gd name="T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0"/>
                </a:moveTo>
                <a:cubicBezTo>
                  <a:pt x="0" y="0"/>
                  <a:pt x="0" y="48"/>
                  <a:pt x="0" y="9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未知"/>
          <p:cNvSpPr>
            <a:spLocks noChangeArrowheads="1"/>
          </p:cNvSpPr>
          <p:nvPr/>
        </p:nvSpPr>
        <p:spPr bwMode="auto">
          <a:xfrm flipH="1">
            <a:off x="5314684" y="1948176"/>
            <a:ext cx="152400" cy="228600"/>
          </a:xfrm>
          <a:custGeom>
            <a:avLst/>
            <a:gdLst>
              <a:gd name="T0" fmla="*/ 0 w 1"/>
              <a:gd name="T1" fmla="*/ 0 h 96"/>
              <a:gd name="T2" fmla="*/ 0 w 1"/>
              <a:gd name="T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0"/>
                </a:moveTo>
                <a:cubicBezTo>
                  <a:pt x="0" y="0"/>
                  <a:pt x="0" y="48"/>
                  <a:pt x="0" y="9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文本框 26636"/>
          <p:cNvSpPr txBox="1">
            <a:spLocks noChangeArrowheads="1"/>
          </p:cNvSpPr>
          <p:nvPr/>
        </p:nvSpPr>
        <p:spPr bwMode="auto">
          <a:xfrm>
            <a:off x="3279509" y="1840226"/>
            <a:ext cx="436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3" name="文本框 26637"/>
          <p:cNvSpPr txBox="1">
            <a:spLocks noChangeArrowheads="1"/>
          </p:cNvSpPr>
          <p:nvPr/>
        </p:nvSpPr>
        <p:spPr bwMode="auto">
          <a:xfrm>
            <a:off x="2952484" y="4019864"/>
            <a:ext cx="690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b="1">
                <a:solidFill>
                  <a:srgbClr val="FF0000"/>
                </a:solidFill>
              </a:rPr>
              <a:t>2900</a:t>
            </a:r>
          </a:p>
        </p:txBody>
      </p:sp>
      <p:sp>
        <p:nvSpPr>
          <p:cNvPr id="54" name="文本框 26638"/>
          <p:cNvSpPr txBox="1">
            <a:spLocks noChangeArrowheads="1"/>
          </p:cNvSpPr>
          <p:nvPr/>
        </p:nvSpPr>
        <p:spPr bwMode="auto">
          <a:xfrm>
            <a:off x="3466834" y="1336989"/>
            <a:ext cx="15608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b="1"/>
              <a:t>速度</a:t>
            </a:r>
            <a:r>
              <a:rPr lang="en-US" b="1"/>
              <a:t>{</a:t>
            </a:r>
            <a:r>
              <a:rPr lang="zh-CN" altLang="en-US" b="1"/>
              <a:t>千米</a:t>
            </a:r>
            <a:r>
              <a:rPr lang="en-US" b="1"/>
              <a:t>/</a:t>
            </a:r>
            <a:r>
              <a:rPr lang="zh-CN" altLang="en-US" b="1"/>
              <a:t>秒</a:t>
            </a:r>
            <a:r>
              <a:rPr lang="en-US" b="1"/>
              <a:t>)</a:t>
            </a:r>
          </a:p>
        </p:txBody>
      </p:sp>
      <p:sp>
        <p:nvSpPr>
          <p:cNvPr id="55" name="未知"/>
          <p:cNvSpPr>
            <a:spLocks noChangeArrowheads="1"/>
          </p:cNvSpPr>
          <p:nvPr/>
        </p:nvSpPr>
        <p:spPr bwMode="auto">
          <a:xfrm>
            <a:off x="3638283" y="2024376"/>
            <a:ext cx="7142163" cy="4876800"/>
          </a:xfrm>
          <a:custGeom>
            <a:avLst/>
            <a:gdLst>
              <a:gd name="T0" fmla="*/ 0 w 4704"/>
              <a:gd name="T1" fmla="*/ 32 h 3008"/>
              <a:gd name="T2" fmla="*/ 2208 w 4704"/>
              <a:gd name="T3" fmla="*/ 32 h 3008"/>
              <a:gd name="T4" fmla="*/ 3120 w 4704"/>
              <a:gd name="T5" fmla="*/ 224 h 3008"/>
              <a:gd name="T6" fmla="*/ 3648 w 4704"/>
              <a:gd name="T7" fmla="*/ 608 h 3008"/>
              <a:gd name="T8" fmla="*/ 4080 w 4704"/>
              <a:gd name="T9" fmla="*/ 1040 h 3008"/>
              <a:gd name="T10" fmla="*/ 4416 w 4704"/>
              <a:gd name="T11" fmla="*/ 1664 h 3008"/>
              <a:gd name="T12" fmla="*/ 4608 w 4704"/>
              <a:gd name="T13" fmla="*/ 2336 h 3008"/>
              <a:gd name="T14" fmla="*/ 4704 w 4704"/>
              <a:gd name="T15" fmla="*/ 300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04" h="3008">
                <a:moveTo>
                  <a:pt x="0" y="32"/>
                </a:moveTo>
                <a:cubicBezTo>
                  <a:pt x="844" y="16"/>
                  <a:pt x="1688" y="0"/>
                  <a:pt x="2208" y="32"/>
                </a:cubicBezTo>
                <a:cubicBezTo>
                  <a:pt x="2728" y="64"/>
                  <a:pt x="2880" y="128"/>
                  <a:pt x="3120" y="224"/>
                </a:cubicBezTo>
                <a:cubicBezTo>
                  <a:pt x="3360" y="320"/>
                  <a:pt x="3488" y="472"/>
                  <a:pt x="3648" y="608"/>
                </a:cubicBezTo>
                <a:cubicBezTo>
                  <a:pt x="3808" y="744"/>
                  <a:pt x="3952" y="864"/>
                  <a:pt x="4080" y="1040"/>
                </a:cubicBezTo>
                <a:cubicBezTo>
                  <a:pt x="4208" y="1216"/>
                  <a:pt x="4328" y="1448"/>
                  <a:pt x="4416" y="1664"/>
                </a:cubicBezTo>
                <a:cubicBezTo>
                  <a:pt x="4504" y="1880"/>
                  <a:pt x="4560" y="2112"/>
                  <a:pt x="4608" y="2336"/>
                </a:cubicBezTo>
                <a:cubicBezTo>
                  <a:pt x="4656" y="2560"/>
                  <a:pt x="4680" y="2784"/>
                  <a:pt x="4704" y="3008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未知"/>
          <p:cNvSpPr>
            <a:spLocks noChangeArrowheads="1"/>
          </p:cNvSpPr>
          <p:nvPr/>
        </p:nvSpPr>
        <p:spPr bwMode="auto">
          <a:xfrm>
            <a:off x="3638284" y="4183376"/>
            <a:ext cx="5410200" cy="2717800"/>
          </a:xfrm>
          <a:custGeom>
            <a:avLst/>
            <a:gdLst>
              <a:gd name="T0" fmla="*/ 0 w 3560"/>
              <a:gd name="T1" fmla="*/ 32 h 1664"/>
              <a:gd name="T2" fmla="*/ 2208 w 3560"/>
              <a:gd name="T3" fmla="*/ 32 h 1664"/>
              <a:gd name="T4" fmla="*/ 2832 w 3560"/>
              <a:gd name="T5" fmla="*/ 224 h 1664"/>
              <a:gd name="T6" fmla="*/ 3168 w 3560"/>
              <a:gd name="T7" fmla="*/ 464 h 1664"/>
              <a:gd name="T8" fmla="*/ 3360 w 3560"/>
              <a:gd name="T9" fmla="*/ 800 h 1664"/>
              <a:gd name="T10" fmla="*/ 3504 w 3560"/>
              <a:gd name="T11" fmla="*/ 1184 h 1664"/>
              <a:gd name="T12" fmla="*/ 3552 w 3560"/>
              <a:gd name="T13" fmla="*/ 1520 h 1664"/>
              <a:gd name="T14" fmla="*/ 3552 w 3560"/>
              <a:gd name="T15" fmla="*/ 1664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0" h="1664">
                <a:moveTo>
                  <a:pt x="0" y="32"/>
                </a:moveTo>
                <a:cubicBezTo>
                  <a:pt x="868" y="16"/>
                  <a:pt x="1736" y="0"/>
                  <a:pt x="2208" y="32"/>
                </a:cubicBezTo>
                <a:cubicBezTo>
                  <a:pt x="2680" y="64"/>
                  <a:pt x="2672" y="152"/>
                  <a:pt x="2832" y="224"/>
                </a:cubicBezTo>
                <a:cubicBezTo>
                  <a:pt x="2992" y="296"/>
                  <a:pt x="3080" y="368"/>
                  <a:pt x="3168" y="464"/>
                </a:cubicBezTo>
                <a:cubicBezTo>
                  <a:pt x="3256" y="560"/>
                  <a:pt x="3304" y="680"/>
                  <a:pt x="3360" y="800"/>
                </a:cubicBezTo>
                <a:cubicBezTo>
                  <a:pt x="3416" y="920"/>
                  <a:pt x="3472" y="1064"/>
                  <a:pt x="3504" y="1184"/>
                </a:cubicBezTo>
                <a:cubicBezTo>
                  <a:pt x="3536" y="1304"/>
                  <a:pt x="3544" y="1440"/>
                  <a:pt x="3552" y="1520"/>
                </a:cubicBezTo>
                <a:cubicBezTo>
                  <a:pt x="3560" y="1600"/>
                  <a:pt x="3556" y="1632"/>
                  <a:pt x="3552" y="166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矩形 26641"/>
          <p:cNvSpPr>
            <a:spLocks noChangeArrowheads="1"/>
          </p:cNvSpPr>
          <p:nvPr/>
        </p:nvSpPr>
        <p:spPr bwMode="auto">
          <a:xfrm>
            <a:off x="7219684" y="5758176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zh-CN" altLang="en-US"/>
          </a:p>
        </p:txBody>
      </p:sp>
      <p:sp>
        <p:nvSpPr>
          <p:cNvPr id="58" name="矩形标注 57"/>
          <p:cNvSpPr>
            <a:spLocks noChangeArrowheads="1"/>
          </p:cNvSpPr>
          <p:nvPr/>
        </p:nvSpPr>
        <p:spPr bwMode="auto">
          <a:xfrm>
            <a:off x="10056547" y="2776851"/>
            <a:ext cx="1447800" cy="533400"/>
          </a:xfrm>
          <a:prstGeom prst="wedgeRectCallout">
            <a:avLst>
              <a:gd name="adj1" fmla="val -56907"/>
              <a:gd name="adj2" fmla="val 149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/>
              <a:t>莫霍界面</a:t>
            </a:r>
          </a:p>
          <a:p>
            <a:pPr algn="ctr" eaLnBrk="0" hangingPunct="0"/>
            <a:endParaRPr lang="zh-CN" altLang="en-US"/>
          </a:p>
        </p:txBody>
      </p:sp>
      <p:sp>
        <p:nvSpPr>
          <p:cNvPr id="59" name="矩形标注 58"/>
          <p:cNvSpPr>
            <a:spLocks noChangeArrowheads="1"/>
          </p:cNvSpPr>
          <p:nvPr/>
        </p:nvSpPr>
        <p:spPr bwMode="auto">
          <a:xfrm>
            <a:off x="9886684" y="4919976"/>
            <a:ext cx="1752600" cy="533400"/>
          </a:xfrm>
          <a:prstGeom prst="wedgeRectCallout">
            <a:avLst>
              <a:gd name="adj1" fmla="val -101356"/>
              <a:gd name="adj2" fmla="val 181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400" b="1" dirty="0"/>
              <a:t>古登堡界面</a:t>
            </a:r>
          </a:p>
        </p:txBody>
      </p:sp>
      <p:sp>
        <p:nvSpPr>
          <p:cNvPr id="60" name="文本框 26644"/>
          <p:cNvSpPr txBox="1">
            <a:spLocks noChangeArrowheads="1"/>
          </p:cNvSpPr>
          <p:nvPr/>
        </p:nvSpPr>
        <p:spPr bwMode="auto">
          <a:xfrm>
            <a:off x="8530959" y="1886264"/>
            <a:ext cx="984250" cy="521970"/>
          </a:xfrm>
          <a:prstGeom prst="rect">
            <a:avLst/>
          </a:prstGeom>
          <a:solidFill>
            <a:srgbClr val="FFB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/>
              <a:t>地壳</a:t>
            </a:r>
          </a:p>
        </p:txBody>
      </p:sp>
      <p:sp>
        <p:nvSpPr>
          <p:cNvPr id="61" name="文本框 26645"/>
          <p:cNvSpPr txBox="1">
            <a:spLocks noChangeArrowheads="1"/>
          </p:cNvSpPr>
          <p:nvPr/>
        </p:nvSpPr>
        <p:spPr bwMode="auto">
          <a:xfrm>
            <a:off x="8653197" y="3924614"/>
            <a:ext cx="1004887" cy="521970"/>
          </a:xfrm>
          <a:prstGeom prst="rect">
            <a:avLst/>
          </a:prstGeom>
          <a:solidFill>
            <a:srgbClr val="F5F8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/>
              <a:t>地幔</a:t>
            </a:r>
          </a:p>
        </p:txBody>
      </p:sp>
      <p:sp>
        <p:nvSpPr>
          <p:cNvPr id="62" name="文本框 26646"/>
          <p:cNvSpPr txBox="1">
            <a:spLocks noChangeArrowheads="1"/>
          </p:cNvSpPr>
          <p:nvPr/>
        </p:nvSpPr>
        <p:spPr bwMode="auto">
          <a:xfrm>
            <a:off x="7845159" y="5848664"/>
            <a:ext cx="950913" cy="52197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 dirty="0"/>
              <a:t>地核</a:t>
            </a:r>
          </a:p>
        </p:txBody>
      </p:sp>
      <p:sp>
        <p:nvSpPr>
          <p:cNvPr id="63" name="文本框 26647"/>
          <p:cNvSpPr txBox="1">
            <a:spLocks noChangeArrowheads="1"/>
          </p:cNvSpPr>
          <p:nvPr/>
        </p:nvSpPr>
        <p:spPr bwMode="auto">
          <a:xfrm>
            <a:off x="7968984" y="2675251"/>
            <a:ext cx="1079500" cy="398780"/>
          </a:xfrm>
          <a:prstGeom prst="rect">
            <a:avLst/>
          </a:prstGeom>
          <a:solidFill>
            <a:srgbClr val="F5F8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b="1"/>
              <a:t>上地幔</a:t>
            </a:r>
          </a:p>
        </p:txBody>
      </p:sp>
      <p:sp>
        <p:nvSpPr>
          <p:cNvPr id="64" name="文本框 26648"/>
          <p:cNvSpPr txBox="1">
            <a:spLocks noChangeArrowheads="1"/>
          </p:cNvSpPr>
          <p:nvPr/>
        </p:nvSpPr>
        <p:spPr bwMode="auto">
          <a:xfrm>
            <a:off x="7202222" y="3424551"/>
            <a:ext cx="1160462" cy="398780"/>
          </a:xfrm>
          <a:prstGeom prst="rect">
            <a:avLst/>
          </a:prstGeom>
          <a:solidFill>
            <a:srgbClr val="F5F8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b="1"/>
              <a:t>下地幔</a:t>
            </a:r>
          </a:p>
        </p:txBody>
      </p:sp>
      <p:sp>
        <p:nvSpPr>
          <p:cNvPr id="65" name="文本框 26649"/>
          <p:cNvSpPr txBox="1">
            <a:spLocks noChangeArrowheads="1"/>
          </p:cNvSpPr>
          <p:nvPr/>
        </p:nvSpPr>
        <p:spPr bwMode="auto">
          <a:xfrm>
            <a:off x="6914884" y="5056501"/>
            <a:ext cx="873125" cy="398780"/>
          </a:xfrm>
          <a:prstGeom prst="rect">
            <a:avLst/>
          </a:prstGeom>
          <a:solidFill>
            <a:srgbClr val="FFC1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b="1"/>
              <a:t>外核</a:t>
            </a:r>
          </a:p>
        </p:txBody>
      </p:sp>
      <p:sp>
        <p:nvSpPr>
          <p:cNvPr id="66" name="文本框 26650"/>
          <p:cNvSpPr txBox="1">
            <a:spLocks noChangeArrowheads="1"/>
          </p:cNvSpPr>
          <p:nvPr/>
        </p:nvSpPr>
        <p:spPr bwMode="auto">
          <a:xfrm>
            <a:off x="6922822" y="6377301"/>
            <a:ext cx="792162" cy="398780"/>
          </a:xfrm>
          <a:prstGeom prst="rect">
            <a:avLst/>
          </a:prstGeom>
          <a:solidFill>
            <a:srgbClr val="FFC1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b="1"/>
              <a:t>内核</a:t>
            </a:r>
          </a:p>
        </p:txBody>
      </p:sp>
      <p:sp>
        <p:nvSpPr>
          <p:cNvPr id="68" name="椭圆 26652"/>
          <p:cNvSpPr>
            <a:spLocks noChangeArrowheads="1"/>
          </p:cNvSpPr>
          <p:nvPr/>
        </p:nvSpPr>
        <p:spPr bwMode="auto">
          <a:xfrm>
            <a:off x="5022584" y="2626039"/>
            <a:ext cx="144463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" name="椭圆 26653"/>
          <p:cNvSpPr>
            <a:spLocks noChangeArrowheads="1"/>
          </p:cNvSpPr>
          <p:nvPr/>
        </p:nvSpPr>
        <p:spPr bwMode="auto">
          <a:xfrm>
            <a:off x="5940159" y="5956614"/>
            <a:ext cx="144463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" name="椭圆 26654"/>
          <p:cNvSpPr>
            <a:spLocks noChangeArrowheads="1"/>
          </p:cNvSpPr>
          <p:nvPr/>
        </p:nvSpPr>
        <p:spPr bwMode="auto">
          <a:xfrm>
            <a:off x="6084622" y="2602226"/>
            <a:ext cx="144462" cy="146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" name="未知"/>
          <p:cNvSpPr>
            <a:spLocks noChangeArrowheads="1"/>
          </p:cNvSpPr>
          <p:nvPr/>
        </p:nvSpPr>
        <p:spPr bwMode="auto">
          <a:xfrm>
            <a:off x="3689084" y="2675251"/>
            <a:ext cx="6243638" cy="4225925"/>
          </a:xfrm>
          <a:custGeom>
            <a:avLst/>
            <a:gdLst>
              <a:gd name="T0" fmla="*/ 0 w 4704"/>
              <a:gd name="T1" fmla="*/ 32 h 3008"/>
              <a:gd name="T2" fmla="*/ 2208 w 4704"/>
              <a:gd name="T3" fmla="*/ 32 h 3008"/>
              <a:gd name="T4" fmla="*/ 3120 w 4704"/>
              <a:gd name="T5" fmla="*/ 224 h 3008"/>
              <a:gd name="T6" fmla="*/ 3648 w 4704"/>
              <a:gd name="T7" fmla="*/ 608 h 3008"/>
              <a:gd name="T8" fmla="*/ 4080 w 4704"/>
              <a:gd name="T9" fmla="*/ 1040 h 3008"/>
              <a:gd name="T10" fmla="*/ 4416 w 4704"/>
              <a:gd name="T11" fmla="*/ 1664 h 3008"/>
              <a:gd name="T12" fmla="*/ 4608 w 4704"/>
              <a:gd name="T13" fmla="*/ 2336 h 3008"/>
              <a:gd name="T14" fmla="*/ 4704 w 4704"/>
              <a:gd name="T15" fmla="*/ 300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04" h="3008">
                <a:moveTo>
                  <a:pt x="0" y="32"/>
                </a:moveTo>
                <a:cubicBezTo>
                  <a:pt x="844" y="16"/>
                  <a:pt x="1688" y="0"/>
                  <a:pt x="2208" y="32"/>
                </a:cubicBezTo>
                <a:cubicBezTo>
                  <a:pt x="2728" y="64"/>
                  <a:pt x="2880" y="128"/>
                  <a:pt x="3120" y="224"/>
                </a:cubicBezTo>
                <a:cubicBezTo>
                  <a:pt x="3360" y="320"/>
                  <a:pt x="3488" y="472"/>
                  <a:pt x="3648" y="608"/>
                </a:cubicBezTo>
                <a:cubicBezTo>
                  <a:pt x="3808" y="744"/>
                  <a:pt x="3952" y="864"/>
                  <a:pt x="4080" y="1040"/>
                </a:cubicBezTo>
                <a:cubicBezTo>
                  <a:pt x="4208" y="1216"/>
                  <a:pt x="4328" y="1448"/>
                  <a:pt x="4416" y="1664"/>
                </a:cubicBezTo>
                <a:cubicBezTo>
                  <a:pt x="4504" y="1880"/>
                  <a:pt x="4560" y="2112"/>
                  <a:pt x="4608" y="2336"/>
                </a:cubicBezTo>
                <a:cubicBezTo>
                  <a:pt x="4656" y="2560"/>
                  <a:pt x="4680" y="2784"/>
                  <a:pt x="4704" y="3008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未知"/>
          <p:cNvSpPr>
            <a:spLocks noChangeArrowheads="1"/>
          </p:cNvSpPr>
          <p:nvPr/>
        </p:nvSpPr>
        <p:spPr bwMode="auto">
          <a:xfrm>
            <a:off x="3641459" y="6034401"/>
            <a:ext cx="4259263" cy="792163"/>
          </a:xfrm>
          <a:custGeom>
            <a:avLst/>
            <a:gdLst>
              <a:gd name="T0" fmla="*/ 0 w 3560"/>
              <a:gd name="T1" fmla="*/ 32 h 1664"/>
              <a:gd name="T2" fmla="*/ 2208 w 3560"/>
              <a:gd name="T3" fmla="*/ 32 h 1664"/>
              <a:gd name="T4" fmla="*/ 2832 w 3560"/>
              <a:gd name="T5" fmla="*/ 224 h 1664"/>
              <a:gd name="T6" fmla="*/ 3168 w 3560"/>
              <a:gd name="T7" fmla="*/ 464 h 1664"/>
              <a:gd name="T8" fmla="*/ 3360 w 3560"/>
              <a:gd name="T9" fmla="*/ 800 h 1664"/>
              <a:gd name="T10" fmla="*/ 3504 w 3560"/>
              <a:gd name="T11" fmla="*/ 1184 h 1664"/>
              <a:gd name="T12" fmla="*/ 3552 w 3560"/>
              <a:gd name="T13" fmla="*/ 1520 h 1664"/>
              <a:gd name="T14" fmla="*/ 3552 w 3560"/>
              <a:gd name="T15" fmla="*/ 1664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0" h="1664">
                <a:moveTo>
                  <a:pt x="0" y="32"/>
                </a:moveTo>
                <a:cubicBezTo>
                  <a:pt x="868" y="16"/>
                  <a:pt x="1736" y="0"/>
                  <a:pt x="2208" y="32"/>
                </a:cubicBezTo>
                <a:cubicBezTo>
                  <a:pt x="2680" y="64"/>
                  <a:pt x="2672" y="152"/>
                  <a:pt x="2832" y="224"/>
                </a:cubicBezTo>
                <a:cubicBezTo>
                  <a:pt x="2992" y="296"/>
                  <a:pt x="3080" y="368"/>
                  <a:pt x="3168" y="464"/>
                </a:cubicBezTo>
                <a:cubicBezTo>
                  <a:pt x="3256" y="560"/>
                  <a:pt x="3304" y="680"/>
                  <a:pt x="3360" y="800"/>
                </a:cubicBezTo>
                <a:cubicBezTo>
                  <a:pt x="3416" y="920"/>
                  <a:pt x="3472" y="1064"/>
                  <a:pt x="3504" y="1184"/>
                </a:cubicBezTo>
                <a:cubicBezTo>
                  <a:pt x="3536" y="1304"/>
                  <a:pt x="3544" y="1440"/>
                  <a:pt x="3552" y="1520"/>
                </a:cubicBezTo>
                <a:cubicBezTo>
                  <a:pt x="3560" y="1600"/>
                  <a:pt x="3556" y="1632"/>
                  <a:pt x="3552" y="1664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圆角矩形标注 72"/>
          <p:cNvSpPr>
            <a:spLocks noChangeArrowheads="1"/>
          </p:cNvSpPr>
          <p:nvPr/>
        </p:nvSpPr>
        <p:spPr bwMode="auto">
          <a:xfrm flipH="1" flipV="1">
            <a:off x="3638550" y="4432935"/>
            <a:ext cx="1990725" cy="71183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rot="10800000" lIns="90170" tIns="46990" rIns="90170" bIns="46990" anchor="ctr"/>
          <a:lstStyle/>
          <a:p>
            <a:pPr algn="ctr" eaLnBrk="0" hangingPunct="0"/>
            <a:r>
              <a:rPr lang="zh-CN" altLang="en-US" sz="2400" b="1">
                <a:latin typeface="宋体" panose="02010600030101010101" pitchFamily="2" charset="-122"/>
              </a:rPr>
              <a:t>P波波速下降</a:t>
            </a:r>
          </a:p>
          <a:p>
            <a:pPr algn="ctr" eaLnBrk="0" hangingPunct="0"/>
            <a:r>
              <a:rPr lang="zh-CN" altLang="en-US" sz="2400" b="1">
                <a:latin typeface="宋体" panose="02010600030101010101" pitchFamily="2" charset="-122"/>
              </a:rPr>
              <a:t>S波完全消失</a:t>
            </a:r>
          </a:p>
        </p:txBody>
      </p:sp>
      <p:sp>
        <p:nvSpPr>
          <p:cNvPr id="74" name="文本框 26660"/>
          <p:cNvSpPr txBox="1">
            <a:spLocks noChangeArrowheads="1"/>
          </p:cNvSpPr>
          <p:nvPr/>
        </p:nvSpPr>
        <p:spPr bwMode="auto">
          <a:xfrm>
            <a:off x="2998522" y="5945501"/>
            <a:ext cx="690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b="1">
                <a:solidFill>
                  <a:srgbClr val="0000FF"/>
                </a:solidFill>
              </a:rPr>
              <a:t>5150</a:t>
            </a:r>
          </a:p>
        </p:txBody>
      </p:sp>
      <p:sp>
        <p:nvSpPr>
          <p:cNvPr id="75" name="圆角矩形标注 74"/>
          <p:cNvSpPr>
            <a:spLocks noChangeArrowheads="1"/>
          </p:cNvSpPr>
          <p:nvPr/>
        </p:nvSpPr>
        <p:spPr bwMode="auto">
          <a:xfrm>
            <a:off x="6456045" y="1336040"/>
            <a:ext cx="3599815" cy="50673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lIns="90170" tIns="46990" rIns="90170" bIns="46990" anchor="ctr"/>
          <a:lstStyle/>
          <a:p>
            <a:pPr algn="ctr"/>
            <a:r>
              <a:rPr lang="zh-CN" altLang="en-US" sz="2400" b="1">
                <a:latin typeface="宋体" panose="02010600030101010101" pitchFamily="2" charset="-122"/>
              </a:rPr>
              <a:t>P波、S波波速速度加快</a:t>
            </a:r>
          </a:p>
        </p:txBody>
      </p:sp>
      <p:sp>
        <p:nvSpPr>
          <p:cNvPr id="77" name="下箭头 76"/>
          <p:cNvSpPr/>
          <p:nvPr/>
        </p:nvSpPr>
        <p:spPr>
          <a:xfrm>
            <a:off x="2068830" y="2731770"/>
            <a:ext cx="770890" cy="285051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/>
              <a:t>地震波向下传递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903095" y="213296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地球表面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2132965" y="5666105"/>
            <a:ext cx="642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地心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73" grpId="0" bldLvl="0" animBg="1"/>
      <p:bldP spid="75" grpId="0" bldLvl="0" animBg="1"/>
      <p:bldP spid="77" grpId="0" bldLvl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一、地球的内部圈层结构</a:t>
            </a:r>
          </a:p>
        </p:txBody>
      </p:sp>
      <p:sp>
        <p:nvSpPr>
          <p:cNvPr id="10" name="矩形 9"/>
          <p:cNvSpPr/>
          <p:nvPr/>
        </p:nvSpPr>
        <p:spPr>
          <a:xfrm>
            <a:off x="365185" y="1233830"/>
            <a:ext cx="475252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地球的内部圈层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5832" r="4514" b="6458"/>
          <a:stretch>
            <a:fillRect/>
          </a:stretch>
        </p:blipFill>
        <p:spPr>
          <a:xfrm flipH="1">
            <a:off x="5958473" y="1879811"/>
            <a:ext cx="4543425" cy="452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5" y="2253527"/>
            <a:ext cx="6057143" cy="4495238"/>
          </a:xfrm>
          <a:prstGeom prst="rect">
            <a:avLst/>
          </a:prstGeom>
        </p:spPr>
      </p:pic>
      <p:sp>
        <p:nvSpPr>
          <p:cNvPr id="7" name="文本框 26646"/>
          <p:cNvSpPr txBox="1">
            <a:spLocks noChangeArrowheads="1"/>
          </p:cNvSpPr>
          <p:nvPr/>
        </p:nvSpPr>
        <p:spPr bwMode="auto">
          <a:xfrm>
            <a:off x="4160816" y="4093917"/>
            <a:ext cx="950913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 dirty="0"/>
              <a:t>地</a:t>
            </a:r>
            <a:r>
              <a:rPr lang="zh-CN" altLang="en-US" sz="2800" b="1" dirty="0" smtClean="0"/>
              <a:t>核</a:t>
            </a:r>
            <a:endParaRPr lang="zh-CN" altLang="en-US" sz="2800" b="1" dirty="0"/>
          </a:p>
        </p:txBody>
      </p:sp>
      <p:sp>
        <p:nvSpPr>
          <p:cNvPr id="8" name="文本框 26646"/>
          <p:cNvSpPr txBox="1">
            <a:spLocks noChangeArrowheads="1"/>
          </p:cNvSpPr>
          <p:nvPr/>
        </p:nvSpPr>
        <p:spPr bwMode="auto">
          <a:xfrm>
            <a:off x="2378429" y="4110944"/>
            <a:ext cx="950913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 dirty="0" smtClean="0"/>
              <a:t>地幔</a:t>
            </a:r>
            <a:endParaRPr lang="zh-CN" altLang="en-US" sz="2800" b="1" dirty="0"/>
          </a:p>
        </p:txBody>
      </p:sp>
      <p:sp>
        <p:nvSpPr>
          <p:cNvPr id="9" name="文本框 26646"/>
          <p:cNvSpPr txBox="1">
            <a:spLocks noChangeArrowheads="1"/>
          </p:cNvSpPr>
          <p:nvPr/>
        </p:nvSpPr>
        <p:spPr bwMode="auto">
          <a:xfrm>
            <a:off x="1448156" y="4110944"/>
            <a:ext cx="950913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 dirty="0" smtClean="0"/>
              <a:t>地壳</a:t>
            </a:r>
            <a:endParaRPr lang="zh-CN" altLang="en-US" sz="2800" b="1" dirty="0"/>
          </a:p>
        </p:txBody>
      </p:sp>
      <p:sp>
        <p:nvSpPr>
          <p:cNvPr id="11" name="文本框 26646"/>
          <p:cNvSpPr txBox="1">
            <a:spLocks noChangeArrowheads="1"/>
          </p:cNvSpPr>
          <p:nvPr/>
        </p:nvSpPr>
        <p:spPr bwMode="auto">
          <a:xfrm>
            <a:off x="7754093" y="3941180"/>
            <a:ext cx="950913" cy="3987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b="1" dirty="0"/>
              <a:t>内</a:t>
            </a:r>
            <a:r>
              <a:rPr lang="zh-CN" altLang="en-US" sz="2000" b="1" dirty="0" smtClean="0"/>
              <a:t>核</a:t>
            </a:r>
            <a:endParaRPr lang="zh-CN" altLang="en-US" sz="2000" b="1" dirty="0"/>
          </a:p>
        </p:txBody>
      </p:sp>
      <p:sp>
        <p:nvSpPr>
          <p:cNvPr id="12" name="文本框 26646"/>
          <p:cNvSpPr txBox="1">
            <a:spLocks noChangeArrowheads="1"/>
          </p:cNvSpPr>
          <p:nvPr/>
        </p:nvSpPr>
        <p:spPr bwMode="auto">
          <a:xfrm>
            <a:off x="7007173" y="3972490"/>
            <a:ext cx="950913" cy="3987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b="1" dirty="0" smtClean="0"/>
              <a:t>外核</a:t>
            </a:r>
            <a:endParaRPr lang="zh-CN" altLang="en-US" sz="2000" b="1" dirty="0"/>
          </a:p>
        </p:txBody>
      </p:sp>
      <p:sp>
        <p:nvSpPr>
          <p:cNvPr id="13" name="文本框 26646"/>
          <p:cNvSpPr txBox="1">
            <a:spLocks noChangeArrowheads="1"/>
          </p:cNvSpPr>
          <p:nvPr/>
        </p:nvSpPr>
        <p:spPr bwMode="auto">
          <a:xfrm>
            <a:off x="7335785" y="4569623"/>
            <a:ext cx="950913" cy="3987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b="1" dirty="0"/>
              <a:t>下</a:t>
            </a:r>
            <a:r>
              <a:rPr lang="zh-CN" altLang="en-US" sz="2000" b="1" dirty="0" smtClean="0"/>
              <a:t>地幔</a:t>
            </a:r>
            <a:endParaRPr lang="zh-CN" altLang="en-US" sz="2000" b="1" dirty="0"/>
          </a:p>
        </p:txBody>
      </p:sp>
      <p:sp>
        <p:nvSpPr>
          <p:cNvPr id="14" name="文本框 26646"/>
          <p:cNvSpPr txBox="1">
            <a:spLocks noChangeArrowheads="1"/>
          </p:cNvSpPr>
          <p:nvPr/>
        </p:nvSpPr>
        <p:spPr bwMode="auto">
          <a:xfrm>
            <a:off x="6311850" y="4569623"/>
            <a:ext cx="950913" cy="3987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b="1" dirty="0" smtClean="0"/>
              <a:t>上地幔</a:t>
            </a:r>
            <a:endParaRPr lang="zh-CN" altLang="en-US" sz="2000" b="1" dirty="0"/>
          </a:p>
        </p:txBody>
      </p:sp>
      <p:sp>
        <p:nvSpPr>
          <p:cNvPr id="15" name="文本框 26646"/>
          <p:cNvSpPr txBox="1">
            <a:spLocks noChangeArrowheads="1"/>
          </p:cNvSpPr>
          <p:nvPr/>
        </p:nvSpPr>
        <p:spPr bwMode="auto">
          <a:xfrm>
            <a:off x="8229549" y="1667691"/>
            <a:ext cx="950913" cy="3987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b="1" dirty="0" smtClean="0"/>
              <a:t>地壳</a:t>
            </a:r>
            <a:endParaRPr lang="zh-CN" altLang="en-US" sz="2000" b="1" dirty="0"/>
          </a:p>
        </p:txBody>
      </p:sp>
      <p:grpSp>
        <p:nvGrpSpPr>
          <p:cNvPr id="23" name="组合 22"/>
          <p:cNvGrpSpPr/>
          <p:nvPr/>
        </p:nvGrpSpPr>
        <p:grpSpPr>
          <a:xfrm>
            <a:off x="6010910" y="1667510"/>
            <a:ext cx="1976120" cy="368300"/>
            <a:chOff x="9466" y="2626"/>
            <a:chExt cx="3112" cy="580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1103" y="2949"/>
              <a:ext cx="1475" cy="21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文本框 26646"/>
            <p:cNvSpPr txBox="1">
              <a:spLocks noChangeArrowheads="1"/>
            </p:cNvSpPr>
            <p:nvPr/>
          </p:nvSpPr>
          <p:spPr bwMode="auto">
            <a:xfrm>
              <a:off x="9466" y="2626"/>
              <a:ext cx="1931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b="1" dirty="0"/>
                <a:t>莫霍界面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86960" y="3564255"/>
            <a:ext cx="2307590" cy="408305"/>
            <a:chOff x="7696" y="5613"/>
            <a:chExt cx="3634" cy="643"/>
          </a:xfrm>
        </p:grpSpPr>
        <p:cxnSp>
          <p:nvCxnSpPr>
            <p:cNvPr id="19" name="直接连接符 18"/>
            <p:cNvCxnSpPr/>
            <p:nvPr/>
          </p:nvCxnSpPr>
          <p:spPr>
            <a:xfrm flipH="1" flipV="1">
              <a:off x="9325" y="5920"/>
              <a:ext cx="2005" cy="3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本框 26646"/>
            <p:cNvSpPr txBox="1">
              <a:spLocks noChangeArrowheads="1"/>
            </p:cNvSpPr>
            <p:nvPr/>
          </p:nvSpPr>
          <p:spPr bwMode="auto">
            <a:xfrm>
              <a:off x="7696" y="5613"/>
              <a:ext cx="1931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b="1" dirty="0"/>
                <a:t>古登堡面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5021821" y="2249999"/>
            <a:ext cx="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2925800" y="2553354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2943805" y="1816436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913751" y="785620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img"/>
          <p:cNvPicPr>
            <a:picLocks noChangeAspect="1"/>
          </p:cNvPicPr>
          <p:nvPr/>
        </p:nvPicPr>
        <p:blipFill>
          <a:blip r:embed="rId2"/>
          <a:srcRect t="64" r="10292"/>
          <a:stretch>
            <a:fillRect/>
          </a:stretch>
        </p:blipFill>
        <p:spPr>
          <a:xfrm>
            <a:off x="6853555" y="1000125"/>
            <a:ext cx="5108575" cy="2968625"/>
          </a:xfrm>
          <a:prstGeom prst="round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活动探究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小组讨论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737600" y="7025007"/>
            <a:ext cx="2844800" cy="365125"/>
          </a:xfrm>
        </p:spPr>
        <p:txBody>
          <a:bodyPr/>
          <a:lstStyle/>
          <a:p>
            <a:fld id="{942CBAD0-B219-4F64-B7E9-65573F980962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97815" y="1552575"/>
            <a:ext cx="6211570" cy="1568450"/>
            <a:chOff x="615022" y="2205426"/>
            <a:chExt cx="8152113" cy="1568450"/>
          </a:xfrm>
        </p:grpSpPr>
        <p:sp>
          <p:nvSpPr>
            <p:cNvPr id="10" name="矩形 9"/>
            <p:cNvSpPr/>
            <p:nvPr/>
          </p:nvSpPr>
          <p:spPr>
            <a:xfrm>
              <a:off x="1269055" y="2205426"/>
              <a:ext cx="7498080" cy="156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地壳的厚度是不是均一的？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大陆和海洋的厚度有何差异？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615022" y="2398415"/>
              <a:ext cx="547274" cy="547274"/>
            </a:xfrm>
            <a:prstGeom prst="ellipse">
              <a:avLst/>
            </a:prstGeom>
            <a:solidFill>
              <a:srgbClr val="FF6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1</a:t>
              </a:r>
              <a:endParaRPr lang="zh-CN" altLang="en-US" sz="32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7815" y="4168775"/>
            <a:ext cx="6211570" cy="1568450"/>
            <a:chOff x="615022" y="3904977"/>
            <a:chExt cx="8152113" cy="1568450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269055" y="3904977"/>
              <a:ext cx="7498080" cy="156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岩石圈和地壳的范围是否一致？在图中找到 </a:t>
              </a:r>
              <a:r>
                <a:rPr lang="zh-CN" altLang="en-US" sz="3200" b="1" dirty="0">
                  <a:solidFill>
                    <a:srgbClr val="FF607C"/>
                  </a:solidFill>
                  <a:latin typeface="微软雅黑" panose="020B0503020204020204" charset="-122"/>
                  <a:ea typeface="微软雅黑" panose="020B0503020204020204" charset="-122"/>
                </a:rPr>
                <a:t>软流层 </a:t>
              </a:r>
              <a:r>
                <a:rPr lang="zh-CN" altLang="en-US" sz="3200" dirty="0">
                  <a:solidFill>
                    <a:srgbClr val="505979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的位置。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15022" y="4074815"/>
              <a:ext cx="547274" cy="547274"/>
            </a:xfrm>
            <a:prstGeom prst="ellipse">
              <a:avLst/>
            </a:prstGeom>
            <a:solidFill>
              <a:srgbClr val="54C6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2</a:t>
              </a:r>
              <a:endParaRPr lang="zh-CN" altLang="en-US" sz="3200" dirty="0"/>
            </a:p>
          </p:txBody>
        </p:sp>
      </p:grpSp>
      <p:pic>
        <p:nvPicPr>
          <p:cNvPr id="17" name="图片 16" descr="timg"/>
          <p:cNvPicPr>
            <a:picLocks noChangeAspect="1"/>
          </p:cNvPicPr>
          <p:nvPr/>
        </p:nvPicPr>
        <p:blipFill>
          <a:blip r:embed="rId3">
            <a:lum bright="-6000" contrast="30000"/>
          </a:blip>
          <a:srcRect l="3963" t="8555" r="2260" b="2826"/>
          <a:stretch>
            <a:fillRect/>
          </a:stretch>
        </p:blipFill>
        <p:spPr>
          <a:xfrm>
            <a:off x="6922770" y="3968750"/>
            <a:ext cx="4970145" cy="26276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32740" y="3352165"/>
            <a:ext cx="83737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大陆部分地壳厚度平均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33km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，海洋部分地壳平均厚度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6km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，地壳厚度不均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2905" y="5737225"/>
            <a:ext cx="653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岩石圈包括地壳和上地幔顶部，软流层之上的固体组成。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4000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31899"/>
            <a:ext cx="9144000" cy="5349875"/>
          </a:xfrm>
          <a:prstGeom prst="rect">
            <a:avLst/>
          </a:prstGeom>
        </p:spPr>
      </p:pic>
      <p:sp>
        <p:nvSpPr>
          <p:cNvPr id="7" name="Line 171"/>
          <p:cNvSpPr>
            <a:spLocks noChangeShapeType="1"/>
          </p:cNvSpPr>
          <p:nvPr/>
        </p:nvSpPr>
        <p:spPr bwMode="auto">
          <a:xfrm>
            <a:off x="3000375" y="3003535"/>
            <a:ext cx="1582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Line 173"/>
          <p:cNvSpPr>
            <a:spLocks noChangeShapeType="1"/>
          </p:cNvSpPr>
          <p:nvPr/>
        </p:nvSpPr>
        <p:spPr bwMode="auto">
          <a:xfrm>
            <a:off x="4511675" y="3003550"/>
            <a:ext cx="1330325" cy="63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143250" y="5221907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eaLnBrk="1" hangingPunct="1"/>
            <a:r>
              <a:rPr lang="zh-CN" altLang="fr-FR" sz="2400" b="1" dirty="0">
                <a:solidFill>
                  <a:srgbClr val="FF0000"/>
                </a:solidFill>
              </a:rPr>
              <a:t>古登堡面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 Box 184"/>
          <p:cNvSpPr txBox="1">
            <a:spLocks noChangeArrowheads="1"/>
          </p:cNvSpPr>
          <p:nvPr/>
        </p:nvSpPr>
        <p:spPr bwMode="auto">
          <a:xfrm>
            <a:off x="4630738" y="5329222"/>
            <a:ext cx="12109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charset="-122"/>
              </a:rPr>
              <a:t>2900km</a:t>
            </a:r>
          </a:p>
        </p:txBody>
      </p:sp>
      <p:sp>
        <p:nvSpPr>
          <p:cNvPr id="22" name="矩形 21"/>
          <p:cNvSpPr/>
          <p:nvPr/>
        </p:nvSpPr>
        <p:spPr>
          <a:xfrm>
            <a:off x="4656455" y="5031105"/>
            <a:ext cx="1068070" cy="8407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Line 183"/>
          <p:cNvSpPr>
            <a:spLocks noChangeShapeType="1"/>
          </p:cNvSpPr>
          <p:nvPr/>
        </p:nvSpPr>
        <p:spPr bwMode="auto">
          <a:xfrm>
            <a:off x="4511675" y="5666740"/>
            <a:ext cx="1330960" cy="127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029574" y="3352801"/>
            <a:ext cx="971550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56455" y="2068830"/>
            <a:ext cx="1068070" cy="8407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944870" y="2068830"/>
            <a:ext cx="4605020" cy="8407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915660" y="3041650"/>
            <a:ext cx="4605020" cy="104648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172"/>
          <p:cNvSpPr txBox="1">
            <a:spLocks noChangeArrowheads="1"/>
          </p:cNvSpPr>
          <p:nvPr/>
        </p:nvSpPr>
        <p:spPr bwMode="auto">
          <a:xfrm>
            <a:off x="3216275" y="2581275"/>
            <a:ext cx="13290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fr-FR" sz="2400" b="1" dirty="0">
                <a:solidFill>
                  <a:srgbClr val="FF0000"/>
                </a:solidFill>
              </a:rPr>
              <a:t>莫霍面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4870" y="4488180"/>
            <a:ext cx="4605020" cy="8407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30265" y="5696585"/>
            <a:ext cx="4605020" cy="8407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142615" y="3578225"/>
            <a:ext cx="1369695" cy="85661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631055" y="3594100"/>
            <a:ext cx="1068070" cy="8407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ine 181"/>
          <p:cNvSpPr>
            <a:spLocks noChangeShapeType="1"/>
          </p:cNvSpPr>
          <p:nvPr/>
        </p:nvSpPr>
        <p:spPr bwMode="auto">
          <a:xfrm>
            <a:off x="3000375" y="5667360"/>
            <a:ext cx="1655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Text Box 172"/>
          <p:cNvSpPr txBox="1">
            <a:spLocks noChangeArrowheads="1"/>
          </p:cNvSpPr>
          <p:nvPr/>
        </p:nvSpPr>
        <p:spPr bwMode="auto">
          <a:xfrm>
            <a:off x="3216275" y="3149600"/>
            <a:ext cx="13290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2060"/>
                </a:solidFill>
              </a:rPr>
              <a:t>软流层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2943805" y="3290272"/>
            <a:ext cx="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607353" y="2775588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676677" y="1699498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2622623" y="894852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2" grpId="0" bldLvl="0" animBg="1"/>
      <p:bldP spid="22" grpId="1" animBg="1"/>
      <p:bldP spid="3" grpId="0" bldLvl="0" animBg="1"/>
      <p:bldP spid="3" grpId="1" animBg="1"/>
      <p:bldP spid="15" grpId="0" bldLvl="0" animBg="1"/>
      <p:bldP spid="15" grpId="1" animBg="1"/>
      <p:bldP spid="16" grpId="0" bldLvl="0" animBg="1"/>
      <p:bldP spid="16" grpId="1" animBg="1"/>
      <p:bldP spid="8" grpId="0"/>
      <p:bldP spid="8" grpId="1"/>
      <p:bldP spid="18" grpId="0" bldLvl="0" animBg="1"/>
      <p:bldP spid="18" grpId="1" animBg="1"/>
      <p:bldP spid="19" grpId="0" bldLvl="0" animBg="1"/>
      <p:bldP spid="19" grpId="1" animBg="1"/>
      <p:bldP spid="20" grpId="1" animBg="1"/>
      <p:bldP spid="21" grpId="0" bldLvl="0" animBg="1"/>
      <p:bldP spid="21" grpId="1" animBg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lum bright="-12000" contrast="36000"/>
          </a:blip>
          <a:stretch>
            <a:fillRect/>
          </a:stretch>
        </p:blipFill>
        <p:spPr>
          <a:xfrm>
            <a:off x="41275" y="1524000"/>
            <a:ext cx="4056380" cy="4422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4341495" y="1476375"/>
            <a:ext cx="689737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下图为“地球圈层结构示意图”。读图，回答1~2题。</a:t>
            </a:r>
          </a:p>
          <a:p>
            <a:pPr indent="0">
              <a:lnSpc>
                <a:spcPct val="150000"/>
              </a:lnSpc>
            </a:pP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1.下列有关地球圈特点的叙述，正确的有（      ）</a:t>
            </a:r>
            <a:endParaRPr lang="zh-CN" sz="20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A.①圈层是大气圈，主要成分是氮和氢</a:t>
            </a: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B.②圈层即岩石圈  </a:t>
            </a: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C.③圈层由塑性物质组成，为岩浆发源地</a:t>
            </a: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D.④圈层的物质状态为固体</a:t>
            </a:r>
          </a:p>
          <a:p>
            <a:pPr indent="0">
              <a:lnSpc>
                <a:spcPct val="150000"/>
              </a:lnSpc>
            </a:pP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2.下列有关图中信息的叙述，正确的是（      ）</a:t>
            </a:r>
            <a:endParaRPr lang="zh-CN" sz="20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A.纵波、横波通过莫霍界面、古登堡界面时，波速都增加</a:t>
            </a: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B.在⑤圈层无法观测到横波</a:t>
            </a: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C.①和②之间的圈层即水圈</a:t>
            </a: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D.地球内部、外部各圈层都是连续且规则的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609600" y="4098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课堂实训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04960" y="1797050"/>
            <a:ext cx="5054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70645" y="4102735"/>
            <a:ext cx="5245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1021</Words>
  <Application>Microsoft Office PowerPoint</Application>
  <PresentationFormat>宽屏</PresentationFormat>
  <Paragraphs>160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楷体</vt:lpstr>
      <vt:lpstr>宋体</vt:lpstr>
      <vt:lpstr>微软雅黑</vt:lpstr>
      <vt:lpstr>字魂27号-布丁体</vt:lpstr>
      <vt:lpstr>Arial</vt:lpstr>
      <vt:lpstr>Calibri</vt:lpstr>
      <vt:lpstr>Wingdings</vt:lpstr>
      <vt:lpstr>1_Office 主题</vt:lpstr>
      <vt:lpstr>PowerPoint 演示文稿</vt:lpstr>
      <vt:lpstr>情境激趣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57</cp:revision>
  <dcterms:created xsi:type="dcterms:W3CDTF">2019-01-12T04:39:00Z</dcterms:created>
  <dcterms:modified xsi:type="dcterms:W3CDTF">2019-10-08T02:37:47Z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