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2"/>
  </p:notesMasterIdLst>
  <p:sldIdLst>
    <p:sldId id="256" r:id="rId3"/>
    <p:sldId id="282" r:id="rId4"/>
    <p:sldId id="358" r:id="rId5"/>
    <p:sldId id="439" r:id="rId6"/>
    <p:sldId id="440" r:id="rId7"/>
    <p:sldId id="436" r:id="rId8"/>
    <p:sldId id="450" r:id="rId9"/>
    <p:sldId id="451" r:id="rId10"/>
    <p:sldId id="452" r:id="rId11"/>
    <p:sldId id="444" r:id="rId12"/>
    <p:sldId id="441" r:id="rId13"/>
    <p:sldId id="438" r:id="rId14"/>
    <p:sldId id="443" r:id="rId15"/>
    <p:sldId id="364" r:id="rId16"/>
    <p:sldId id="365" r:id="rId17"/>
    <p:sldId id="366" r:id="rId18"/>
    <p:sldId id="367" r:id="rId19"/>
    <p:sldId id="294" r:id="rId20"/>
    <p:sldId id="268" r:id="rId21"/>
  </p:sldIdLst>
  <p:sldSz cx="12190095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AA3E02"/>
    <a:srgbClr val="EB5403"/>
    <a:srgbClr val="00679A"/>
    <a:srgbClr val="0075B0"/>
    <a:srgbClr val="0096E0"/>
    <a:srgbClr val="A0C83C"/>
    <a:srgbClr val="62812B"/>
    <a:srgbClr val="006C45"/>
    <a:srgbClr val="009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-8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2EF6D-A004-4C5F-B397-6CD94DC0D9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7BD1F-8D69-43EB-8D04-ED41BD636E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slide" Target="../slides/slide11.xml"/><Relationship Id="rId6" Type="http://schemas.openxmlformats.org/officeDocument/2006/relationships/slide" Target="../slides/slide4.xml"/><Relationship Id="rId5" Type="http://schemas.openxmlformats.org/officeDocument/2006/relationships/slide" Target="../slides/slide18.xml"/><Relationship Id="rId4" Type="http://schemas.openxmlformats.org/officeDocument/2006/relationships/slide" Target="../slides/slide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slide" Target="../slides/slide18.xml"/><Relationship Id="rId4" Type="http://schemas.openxmlformats.org/officeDocument/2006/relationships/slide" Target="../slides/slide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8242" y="4365104"/>
            <a:ext cx="10971372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692696"/>
            <a:ext cx="11353719" cy="695575"/>
          </a:xfrm>
        </p:spPr>
        <p:txBody>
          <a:bodyPr wrap="square">
            <a:spAutoFit/>
          </a:bodyPr>
          <a:lstStyle>
            <a:lvl1pPr marL="0" indent="720090" algn="just">
              <a:lnSpc>
                <a:spcPct val="140000"/>
              </a:lnSpc>
              <a:spcBef>
                <a:spcPts val="0"/>
              </a:spcBef>
              <a:buFontTx/>
              <a:buNone/>
              <a:tabLst>
                <a:tab pos="5467350" algn="l"/>
                <a:tab pos="9601200" algn="l"/>
              </a:tabLst>
              <a:defRPr sz="2800" b="1" baseline="0">
                <a:latin typeface="Times New Roman" panose="02020603050405020304" pitchFamily="18" charset="0"/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3B44-62C3-4753-9576-31FF9BDEE45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8" name="Line 42"/>
          <p:cNvSpPr>
            <a:spLocks noChangeShapeType="1"/>
          </p:cNvSpPr>
          <p:nvPr userDrawn="1"/>
        </p:nvSpPr>
        <p:spPr bwMode="auto">
          <a:xfrm>
            <a:off x="12700" y="517699"/>
            <a:ext cx="1219041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59" name="Group 43"/>
          <p:cNvGrpSpPr/>
          <p:nvPr userDrawn="1"/>
        </p:nvGrpSpPr>
        <p:grpSpPr bwMode="auto">
          <a:xfrm>
            <a:off x="-517525" y="-18876"/>
            <a:ext cx="3684588" cy="549275"/>
            <a:chOff x="-205" y="-8"/>
            <a:chExt cx="2321" cy="346"/>
          </a:xfrm>
        </p:grpSpPr>
        <p:sp>
          <p:nvSpPr>
            <p:cNvPr id="60" name="AutoShape 44"/>
            <p:cNvSpPr>
              <a:spLocks noChangeArrowheads="1"/>
            </p:cNvSpPr>
            <p:nvPr userDrawn="1"/>
          </p:nvSpPr>
          <p:spPr bwMode="auto">
            <a:xfrm flipV="1">
              <a:off x="67" y="-8"/>
              <a:ext cx="2049" cy="346"/>
            </a:xfrm>
            <a:custGeom>
              <a:avLst/>
              <a:gdLst>
                <a:gd name="G0" fmla="+- 1942 0 0"/>
                <a:gd name="G1" fmla="+- 21600 0 1942"/>
                <a:gd name="G2" fmla="*/ 1942 1 2"/>
                <a:gd name="G3" fmla="+- 21600 0 G2"/>
                <a:gd name="G4" fmla="+/ 1942 21600 2"/>
                <a:gd name="G5" fmla="+/ G1 0 2"/>
                <a:gd name="G6" fmla="*/ 21600 21600 1942"/>
                <a:gd name="G7" fmla="*/ G6 1 2"/>
                <a:gd name="G8" fmla="+- 21600 0 G7"/>
                <a:gd name="G9" fmla="*/ 21600 1 2"/>
                <a:gd name="G10" fmla="+- 1942 0 G9"/>
                <a:gd name="G11" fmla="?: G10 G8 0"/>
                <a:gd name="G12" fmla="?: G10 G7 21600"/>
                <a:gd name="T0" fmla="*/ 20629 w 21600"/>
                <a:gd name="T1" fmla="*/ 10800 h 21600"/>
                <a:gd name="T2" fmla="*/ 10800 w 21600"/>
                <a:gd name="T3" fmla="*/ 21600 h 21600"/>
                <a:gd name="T4" fmla="*/ 971 w 21600"/>
                <a:gd name="T5" fmla="*/ 10800 h 21600"/>
                <a:gd name="T6" fmla="*/ 10800 w 21600"/>
                <a:gd name="T7" fmla="*/ 0 h 21600"/>
                <a:gd name="T8" fmla="*/ 2771 w 21600"/>
                <a:gd name="T9" fmla="*/ 2771 h 21600"/>
                <a:gd name="T10" fmla="*/ 18829 w 21600"/>
                <a:gd name="T11" fmla="*/ 188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42" y="21600"/>
                  </a:lnTo>
                  <a:lnTo>
                    <a:pt x="196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FB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61" name="AutoShape 45"/>
            <p:cNvSpPr>
              <a:spLocks noChangeArrowheads="1"/>
            </p:cNvSpPr>
            <p:nvPr userDrawn="1"/>
          </p:nvSpPr>
          <p:spPr bwMode="auto">
            <a:xfrm flipV="1">
              <a:off x="-69" y="-8"/>
              <a:ext cx="2049" cy="346"/>
            </a:xfrm>
            <a:custGeom>
              <a:avLst/>
              <a:gdLst>
                <a:gd name="G0" fmla="+- 1942 0 0"/>
                <a:gd name="G1" fmla="+- 21600 0 1942"/>
                <a:gd name="G2" fmla="*/ 1942 1 2"/>
                <a:gd name="G3" fmla="+- 21600 0 G2"/>
                <a:gd name="G4" fmla="+/ 1942 21600 2"/>
                <a:gd name="G5" fmla="+/ G1 0 2"/>
                <a:gd name="G6" fmla="*/ 21600 21600 1942"/>
                <a:gd name="G7" fmla="*/ G6 1 2"/>
                <a:gd name="G8" fmla="+- 21600 0 G7"/>
                <a:gd name="G9" fmla="*/ 21600 1 2"/>
                <a:gd name="G10" fmla="+- 1942 0 G9"/>
                <a:gd name="G11" fmla="?: G10 G8 0"/>
                <a:gd name="G12" fmla="?: G10 G7 21600"/>
                <a:gd name="T0" fmla="*/ 20629 w 21600"/>
                <a:gd name="T1" fmla="*/ 10800 h 21600"/>
                <a:gd name="T2" fmla="*/ 10800 w 21600"/>
                <a:gd name="T3" fmla="*/ 21600 h 21600"/>
                <a:gd name="T4" fmla="*/ 971 w 21600"/>
                <a:gd name="T5" fmla="*/ 10800 h 21600"/>
                <a:gd name="T6" fmla="*/ 10800 w 21600"/>
                <a:gd name="T7" fmla="*/ 0 h 21600"/>
                <a:gd name="T8" fmla="*/ 2771 w 21600"/>
                <a:gd name="T9" fmla="*/ 2771 h 21600"/>
                <a:gd name="T10" fmla="*/ 18829 w 21600"/>
                <a:gd name="T11" fmla="*/ 188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42" y="21600"/>
                  </a:lnTo>
                  <a:lnTo>
                    <a:pt x="196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DA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62" name="AutoShape 46"/>
            <p:cNvSpPr>
              <a:spLocks noChangeArrowheads="1"/>
            </p:cNvSpPr>
            <p:nvPr userDrawn="1"/>
          </p:nvSpPr>
          <p:spPr bwMode="auto">
            <a:xfrm flipV="1">
              <a:off x="-205" y="-8"/>
              <a:ext cx="2049" cy="346"/>
            </a:xfrm>
            <a:custGeom>
              <a:avLst/>
              <a:gdLst>
                <a:gd name="G0" fmla="+- 1942 0 0"/>
                <a:gd name="G1" fmla="+- 21600 0 1942"/>
                <a:gd name="G2" fmla="*/ 1942 1 2"/>
                <a:gd name="G3" fmla="+- 21600 0 G2"/>
                <a:gd name="G4" fmla="+/ 1942 21600 2"/>
                <a:gd name="G5" fmla="+/ G1 0 2"/>
                <a:gd name="G6" fmla="*/ 21600 21600 1942"/>
                <a:gd name="G7" fmla="*/ G6 1 2"/>
                <a:gd name="G8" fmla="+- 21600 0 G7"/>
                <a:gd name="G9" fmla="*/ 21600 1 2"/>
                <a:gd name="G10" fmla="+- 1942 0 G9"/>
                <a:gd name="G11" fmla="?: G10 G8 0"/>
                <a:gd name="G12" fmla="?: G10 G7 21600"/>
                <a:gd name="T0" fmla="*/ 20629 w 21600"/>
                <a:gd name="T1" fmla="*/ 10800 h 21600"/>
                <a:gd name="T2" fmla="*/ 10800 w 21600"/>
                <a:gd name="T3" fmla="*/ 21600 h 21600"/>
                <a:gd name="T4" fmla="*/ 971 w 21600"/>
                <a:gd name="T5" fmla="*/ 10800 h 21600"/>
                <a:gd name="T6" fmla="*/ 10800 w 21600"/>
                <a:gd name="T7" fmla="*/ 0 h 21600"/>
                <a:gd name="T8" fmla="*/ 2771 w 21600"/>
                <a:gd name="T9" fmla="*/ 2771 h 21600"/>
                <a:gd name="T10" fmla="*/ 18829 w 21600"/>
                <a:gd name="T11" fmla="*/ 188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42" y="21600"/>
                  </a:lnTo>
                  <a:lnTo>
                    <a:pt x="196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C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" name="Rectangle 47"/>
          <p:cNvSpPr>
            <a:spLocks noChangeArrowheads="1"/>
          </p:cNvSpPr>
          <p:nvPr userDrawn="1"/>
        </p:nvSpPr>
        <p:spPr bwMode="auto">
          <a:xfrm>
            <a:off x="12700" y="6750224"/>
            <a:ext cx="12190413" cy="107950"/>
          </a:xfrm>
          <a:prstGeom prst="rect">
            <a:avLst/>
          </a:prstGeom>
          <a:solidFill>
            <a:srgbClr val="008C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endParaRPr lang="zh-CN" altLang="en-US"/>
          </a:p>
        </p:txBody>
      </p:sp>
      <p:sp>
        <p:nvSpPr>
          <p:cNvPr id="1024" name="Rectangle 48"/>
          <p:cNvSpPr>
            <a:spLocks noChangeArrowheads="1"/>
          </p:cNvSpPr>
          <p:nvPr userDrawn="1"/>
        </p:nvSpPr>
        <p:spPr bwMode="auto">
          <a:xfrm>
            <a:off x="1336675" y="22399"/>
            <a:ext cx="110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地 理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73" name="Picture 49" descr="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163" y="12874"/>
            <a:ext cx="5778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高考金钥匙+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2874"/>
            <a:ext cx="898525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51"/>
          <p:cNvSpPr>
            <a:spLocks noChangeArrowheads="1"/>
          </p:cNvSpPr>
          <p:nvPr userDrawn="1"/>
        </p:nvSpPr>
        <p:spPr bwMode="auto">
          <a:xfrm>
            <a:off x="33338" y="-15701"/>
            <a:ext cx="144462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6" name="Rectangle 52"/>
          <p:cNvSpPr>
            <a:spLocks noChangeArrowheads="1"/>
          </p:cNvSpPr>
          <p:nvPr userDrawn="1"/>
        </p:nvSpPr>
        <p:spPr bwMode="auto">
          <a:xfrm>
            <a:off x="-12700" y="-15701"/>
            <a:ext cx="144463" cy="549275"/>
          </a:xfrm>
          <a:prstGeom prst="rect">
            <a:avLst/>
          </a:prstGeom>
          <a:solidFill>
            <a:srgbClr val="005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86" name="Group 53"/>
          <p:cNvGrpSpPr/>
          <p:nvPr userDrawn="1"/>
        </p:nvGrpSpPr>
        <p:grpSpPr bwMode="auto">
          <a:xfrm>
            <a:off x="7175326" y="158924"/>
            <a:ext cx="935037" cy="287338"/>
            <a:chOff x="2366" y="79"/>
            <a:chExt cx="589" cy="181"/>
          </a:xfrm>
        </p:grpSpPr>
        <p:sp>
          <p:nvSpPr>
            <p:cNvPr id="87" name="AutoShape 54"/>
            <p:cNvSpPr>
              <a:spLocks noChangeArrowheads="1"/>
            </p:cNvSpPr>
            <p:nvPr userDrawn="1"/>
          </p:nvSpPr>
          <p:spPr bwMode="auto">
            <a:xfrm>
              <a:off x="2366" y="79"/>
              <a:ext cx="589" cy="181"/>
            </a:xfrm>
            <a:prstGeom prst="roundRect">
              <a:avLst>
                <a:gd name="adj" fmla="val 29833"/>
              </a:avLst>
            </a:prstGeom>
            <a:solidFill>
              <a:schemeClr val="bg2"/>
            </a:solidFill>
            <a:ln w="9525" algn="ctr">
              <a:solidFill>
                <a:srgbClr val="FF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88" name="Rectangle 55">
              <a:hlinkClick r:id="rId4" action="ppaction://hlinksldjump"/>
            </p:cNvPr>
            <p:cNvSpPr>
              <a:spLocks noChangeArrowheads="1"/>
            </p:cNvSpPr>
            <p:nvPr userDrawn="1"/>
          </p:nvSpPr>
          <p:spPr bwMode="auto">
            <a:xfrm>
              <a:off x="2382" y="85"/>
              <a:ext cx="5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归纳提升</a:t>
              </a:r>
              <a:endParaRPr kumimoji="0" 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Group 53"/>
          <p:cNvGrpSpPr/>
          <p:nvPr userDrawn="1"/>
        </p:nvGrpSpPr>
        <p:grpSpPr bwMode="auto">
          <a:xfrm>
            <a:off x="10415686" y="158924"/>
            <a:ext cx="935037" cy="287338"/>
            <a:chOff x="2366" y="79"/>
            <a:chExt cx="589" cy="181"/>
          </a:xfrm>
        </p:grpSpPr>
        <p:sp>
          <p:nvSpPr>
            <p:cNvPr id="90" name="AutoShape 54"/>
            <p:cNvSpPr>
              <a:spLocks noChangeArrowheads="1"/>
            </p:cNvSpPr>
            <p:nvPr userDrawn="1"/>
          </p:nvSpPr>
          <p:spPr bwMode="auto">
            <a:xfrm>
              <a:off x="2366" y="79"/>
              <a:ext cx="589" cy="181"/>
            </a:xfrm>
            <a:prstGeom prst="roundRect">
              <a:avLst>
                <a:gd name="adj" fmla="val 29833"/>
              </a:avLst>
            </a:prstGeom>
            <a:solidFill>
              <a:schemeClr val="bg2"/>
            </a:solidFill>
            <a:ln w="9525" algn="ctr">
              <a:solidFill>
                <a:srgbClr val="FF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91" name="Rectangle 55">
              <a:hlinkClick r:id="rId5" action="ppaction://hlinksldjump"/>
            </p:cNvPr>
            <p:cNvSpPr>
              <a:spLocks noChangeArrowheads="1"/>
            </p:cNvSpPr>
            <p:nvPr userDrawn="1"/>
          </p:nvSpPr>
          <p:spPr bwMode="auto">
            <a:xfrm>
              <a:off x="2382" y="85"/>
              <a:ext cx="5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主题训练</a:t>
              </a:r>
              <a:endPara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Group 53"/>
          <p:cNvGrpSpPr/>
          <p:nvPr userDrawn="1"/>
        </p:nvGrpSpPr>
        <p:grpSpPr bwMode="auto">
          <a:xfrm>
            <a:off x="8255446" y="158924"/>
            <a:ext cx="935037" cy="287338"/>
            <a:chOff x="2366" y="79"/>
            <a:chExt cx="589" cy="181"/>
          </a:xfrm>
        </p:grpSpPr>
        <p:sp>
          <p:nvSpPr>
            <p:cNvPr id="27" name="AutoShape 54"/>
            <p:cNvSpPr>
              <a:spLocks noChangeArrowheads="1"/>
            </p:cNvSpPr>
            <p:nvPr userDrawn="1"/>
          </p:nvSpPr>
          <p:spPr bwMode="auto">
            <a:xfrm>
              <a:off x="2366" y="79"/>
              <a:ext cx="589" cy="181"/>
            </a:xfrm>
            <a:prstGeom prst="roundRect">
              <a:avLst>
                <a:gd name="adj" fmla="val 29833"/>
              </a:avLst>
            </a:prstGeom>
            <a:solidFill>
              <a:schemeClr val="bg2"/>
            </a:solidFill>
            <a:ln w="9525" algn="ctr">
              <a:solidFill>
                <a:srgbClr val="FF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28" name="Rectangle 55">
              <a:hlinkClick r:id="rId6" action="ppaction://hlinksldjump"/>
            </p:cNvPr>
            <p:cNvSpPr>
              <a:spLocks noChangeArrowheads="1"/>
            </p:cNvSpPr>
            <p:nvPr userDrawn="1"/>
          </p:nvSpPr>
          <p:spPr bwMode="auto">
            <a:xfrm>
              <a:off x="2382" y="85"/>
              <a:ext cx="5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主题探究</a:t>
              </a:r>
              <a:endParaRPr kumimoji="0" 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Group 53"/>
          <p:cNvGrpSpPr/>
          <p:nvPr userDrawn="1"/>
        </p:nvGrpSpPr>
        <p:grpSpPr bwMode="auto">
          <a:xfrm>
            <a:off x="9336633" y="157336"/>
            <a:ext cx="935037" cy="287338"/>
            <a:chOff x="2366" y="79"/>
            <a:chExt cx="589" cy="181"/>
          </a:xfrm>
        </p:grpSpPr>
        <p:sp>
          <p:nvSpPr>
            <p:cNvPr id="30" name="AutoShape 54"/>
            <p:cNvSpPr>
              <a:spLocks noChangeArrowheads="1"/>
            </p:cNvSpPr>
            <p:nvPr userDrawn="1"/>
          </p:nvSpPr>
          <p:spPr bwMode="auto">
            <a:xfrm>
              <a:off x="2366" y="79"/>
              <a:ext cx="589" cy="181"/>
            </a:xfrm>
            <a:prstGeom prst="roundRect">
              <a:avLst>
                <a:gd name="adj" fmla="val 29833"/>
              </a:avLst>
            </a:prstGeom>
            <a:solidFill>
              <a:schemeClr val="bg2"/>
            </a:solidFill>
            <a:ln w="9525" algn="ctr">
              <a:solidFill>
                <a:srgbClr val="FF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31" name="Rectangle 55">
              <a:hlinkClick r:id="rId7" action="ppaction://hlinksldjump"/>
            </p:cNvPr>
            <p:cNvSpPr>
              <a:spLocks noChangeArrowheads="1"/>
            </p:cNvSpPr>
            <p:nvPr userDrawn="1"/>
          </p:nvSpPr>
          <p:spPr bwMode="auto">
            <a:xfrm>
              <a:off x="2382" y="85"/>
              <a:ext cx="5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知识拓展</a:t>
              </a:r>
              <a:endParaRPr kumimoji="0" 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3014-5AB9-48C2-9062-D4ED2F2D61B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692696"/>
            <a:ext cx="11353719" cy="695575"/>
          </a:xfrm>
        </p:spPr>
        <p:txBody>
          <a:bodyPr wrap="square">
            <a:spAutoFit/>
          </a:bodyPr>
          <a:lstStyle>
            <a:lvl1pPr marL="0" indent="720090" algn="just">
              <a:lnSpc>
                <a:spcPct val="140000"/>
              </a:lnSpc>
              <a:spcBef>
                <a:spcPts val="0"/>
              </a:spcBef>
              <a:buFontTx/>
              <a:buNone/>
              <a:tabLst>
                <a:tab pos="5467350" algn="l"/>
                <a:tab pos="9601200" algn="l"/>
              </a:tabLst>
              <a:defRPr sz="2800" b="1" baseline="0">
                <a:latin typeface="Times New Roman" panose="02020603050405020304" pitchFamily="18" charset="0"/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3B44-62C3-4753-9576-31FF9BDEE45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8" name="Line 42"/>
          <p:cNvSpPr>
            <a:spLocks noChangeShapeType="1"/>
          </p:cNvSpPr>
          <p:nvPr userDrawn="1"/>
        </p:nvSpPr>
        <p:spPr bwMode="auto">
          <a:xfrm>
            <a:off x="12700" y="517699"/>
            <a:ext cx="1219041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59" name="Group 43"/>
          <p:cNvGrpSpPr/>
          <p:nvPr userDrawn="1"/>
        </p:nvGrpSpPr>
        <p:grpSpPr bwMode="auto">
          <a:xfrm>
            <a:off x="-517525" y="-18876"/>
            <a:ext cx="3684588" cy="549275"/>
            <a:chOff x="-205" y="-8"/>
            <a:chExt cx="2321" cy="346"/>
          </a:xfrm>
        </p:grpSpPr>
        <p:sp>
          <p:nvSpPr>
            <p:cNvPr id="60" name="AutoShape 44"/>
            <p:cNvSpPr>
              <a:spLocks noChangeArrowheads="1"/>
            </p:cNvSpPr>
            <p:nvPr userDrawn="1"/>
          </p:nvSpPr>
          <p:spPr bwMode="auto">
            <a:xfrm flipV="1">
              <a:off x="67" y="-8"/>
              <a:ext cx="2049" cy="346"/>
            </a:xfrm>
            <a:custGeom>
              <a:avLst/>
              <a:gdLst>
                <a:gd name="G0" fmla="+- 1942 0 0"/>
                <a:gd name="G1" fmla="+- 21600 0 1942"/>
                <a:gd name="G2" fmla="*/ 1942 1 2"/>
                <a:gd name="G3" fmla="+- 21600 0 G2"/>
                <a:gd name="G4" fmla="+/ 1942 21600 2"/>
                <a:gd name="G5" fmla="+/ G1 0 2"/>
                <a:gd name="G6" fmla="*/ 21600 21600 1942"/>
                <a:gd name="G7" fmla="*/ G6 1 2"/>
                <a:gd name="G8" fmla="+- 21600 0 G7"/>
                <a:gd name="G9" fmla="*/ 21600 1 2"/>
                <a:gd name="G10" fmla="+- 1942 0 G9"/>
                <a:gd name="G11" fmla="?: G10 G8 0"/>
                <a:gd name="G12" fmla="?: G10 G7 21600"/>
                <a:gd name="T0" fmla="*/ 20629 w 21600"/>
                <a:gd name="T1" fmla="*/ 10800 h 21600"/>
                <a:gd name="T2" fmla="*/ 10800 w 21600"/>
                <a:gd name="T3" fmla="*/ 21600 h 21600"/>
                <a:gd name="T4" fmla="*/ 971 w 21600"/>
                <a:gd name="T5" fmla="*/ 10800 h 21600"/>
                <a:gd name="T6" fmla="*/ 10800 w 21600"/>
                <a:gd name="T7" fmla="*/ 0 h 21600"/>
                <a:gd name="T8" fmla="*/ 2771 w 21600"/>
                <a:gd name="T9" fmla="*/ 2771 h 21600"/>
                <a:gd name="T10" fmla="*/ 18829 w 21600"/>
                <a:gd name="T11" fmla="*/ 188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42" y="21600"/>
                  </a:lnTo>
                  <a:lnTo>
                    <a:pt x="196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FB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61" name="AutoShape 45"/>
            <p:cNvSpPr>
              <a:spLocks noChangeArrowheads="1"/>
            </p:cNvSpPr>
            <p:nvPr userDrawn="1"/>
          </p:nvSpPr>
          <p:spPr bwMode="auto">
            <a:xfrm flipV="1">
              <a:off x="-69" y="-8"/>
              <a:ext cx="2049" cy="346"/>
            </a:xfrm>
            <a:custGeom>
              <a:avLst/>
              <a:gdLst>
                <a:gd name="G0" fmla="+- 1942 0 0"/>
                <a:gd name="G1" fmla="+- 21600 0 1942"/>
                <a:gd name="G2" fmla="*/ 1942 1 2"/>
                <a:gd name="G3" fmla="+- 21600 0 G2"/>
                <a:gd name="G4" fmla="+/ 1942 21600 2"/>
                <a:gd name="G5" fmla="+/ G1 0 2"/>
                <a:gd name="G6" fmla="*/ 21600 21600 1942"/>
                <a:gd name="G7" fmla="*/ G6 1 2"/>
                <a:gd name="G8" fmla="+- 21600 0 G7"/>
                <a:gd name="G9" fmla="*/ 21600 1 2"/>
                <a:gd name="G10" fmla="+- 1942 0 G9"/>
                <a:gd name="G11" fmla="?: G10 G8 0"/>
                <a:gd name="G12" fmla="?: G10 G7 21600"/>
                <a:gd name="T0" fmla="*/ 20629 w 21600"/>
                <a:gd name="T1" fmla="*/ 10800 h 21600"/>
                <a:gd name="T2" fmla="*/ 10800 w 21600"/>
                <a:gd name="T3" fmla="*/ 21600 h 21600"/>
                <a:gd name="T4" fmla="*/ 971 w 21600"/>
                <a:gd name="T5" fmla="*/ 10800 h 21600"/>
                <a:gd name="T6" fmla="*/ 10800 w 21600"/>
                <a:gd name="T7" fmla="*/ 0 h 21600"/>
                <a:gd name="T8" fmla="*/ 2771 w 21600"/>
                <a:gd name="T9" fmla="*/ 2771 h 21600"/>
                <a:gd name="T10" fmla="*/ 18829 w 21600"/>
                <a:gd name="T11" fmla="*/ 188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42" y="21600"/>
                  </a:lnTo>
                  <a:lnTo>
                    <a:pt x="196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DA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62" name="AutoShape 46"/>
            <p:cNvSpPr>
              <a:spLocks noChangeArrowheads="1"/>
            </p:cNvSpPr>
            <p:nvPr userDrawn="1"/>
          </p:nvSpPr>
          <p:spPr bwMode="auto">
            <a:xfrm flipV="1">
              <a:off x="-205" y="-8"/>
              <a:ext cx="2049" cy="346"/>
            </a:xfrm>
            <a:custGeom>
              <a:avLst/>
              <a:gdLst>
                <a:gd name="G0" fmla="+- 1942 0 0"/>
                <a:gd name="G1" fmla="+- 21600 0 1942"/>
                <a:gd name="G2" fmla="*/ 1942 1 2"/>
                <a:gd name="G3" fmla="+- 21600 0 G2"/>
                <a:gd name="G4" fmla="+/ 1942 21600 2"/>
                <a:gd name="G5" fmla="+/ G1 0 2"/>
                <a:gd name="G6" fmla="*/ 21600 21600 1942"/>
                <a:gd name="G7" fmla="*/ G6 1 2"/>
                <a:gd name="G8" fmla="+- 21600 0 G7"/>
                <a:gd name="G9" fmla="*/ 21600 1 2"/>
                <a:gd name="G10" fmla="+- 1942 0 G9"/>
                <a:gd name="G11" fmla="?: G10 G8 0"/>
                <a:gd name="G12" fmla="?: G10 G7 21600"/>
                <a:gd name="T0" fmla="*/ 20629 w 21600"/>
                <a:gd name="T1" fmla="*/ 10800 h 21600"/>
                <a:gd name="T2" fmla="*/ 10800 w 21600"/>
                <a:gd name="T3" fmla="*/ 21600 h 21600"/>
                <a:gd name="T4" fmla="*/ 971 w 21600"/>
                <a:gd name="T5" fmla="*/ 10800 h 21600"/>
                <a:gd name="T6" fmla="*/ 10800 w 21600"/>
                <a:gd name="T7" fmla="*/ 0 h 21600"/>
                <a:gd name="T8" fmla="*/ 2771 w 21600"/>
                <a:gd name="T9" fmla="*/ 2771 h 21600"/>
                <a:gd name="T10" fmla="*/ 18829 w 21600"/>
                <a:gd name="T11" fmla="*/ 188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42" y="21600"/>
                  </a:lnTo>
                  <a:lnTo>
                    <a:pt x="196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C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" name="Rectangle 47"/>
          <p:cNvSpPr>
            <a:spLocks noChangeArrowheads="1"/>
          </p:cNvSpPr>
          <p:nvPr userDrawn="1"/>
        </p:nvSpPr>
        <p:spPr bwMode="auto">
          <a:xfrm>
            <a:off x="12700" y="6750224"/>
            <a:ext cx="12190413" cy="107950"/>
          </a:xfrm>
          <a:prstGeom prst="rect">
            <a:avLst/>
          </a:prstGeom>
          <a:solidFill>
            <a:srgbClr val="008C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endParaRPr lang="zh-CN" altLang="en-US"/>
          </a:p>
        </p:txBody>
      </p:sp>
      <p:sp>
        <p:nvSpPr>
          <p:cNvPr id="1024" name="Rectangle 48"/>
          <p:cNvSpPr>
            <a:spLocks noChangeArrowheads="1"/>
          </p:cNvSpPr>
          <p:nvPr userDrawn="1"/>
        </p:nvSpPr>
        <p:spPr bwMode="auto">
          <a:xfrm>
            <a:off x="1336675" y="22399"/>
            <a:ext cx="110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地 理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73" name="Picture 49" descr="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163" y="12874"/>
            <a:ext cx="5778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高考金钥匙+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2874"/>
            <a:ext cx="898525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51"/>
          <p:cNvSpPr>
            <a:spLocks noChangeArrowheads="1"/>
          </p:cNvSpPr>
          <p:nvPr userDrawn="1"/>
        </p:nvSpPr>
        <p:spPr bwMode="auto">
          <a:xfrm>
            <a:off x="33338" y="-15701"/>
            <a:ext cx="144462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6" name="Rectangle 52"/>
          <p:cNvSpPr>
            <a:spLocks noChangeArrowheads="1"/>
          </p:cNvSpPr>
          <p:nvPr userDrawn="1"/>
        </p:nvSpPr>
        <p:spPr bwMode="auto">
          <a:xfrm>
            <a:off x="-12700" y="-15701"/>
            <a:ext cx="144463" cy="549275"/>
          </a:xfrm>
          <a:prstGeom prst="rect">
            <a:avLst/>
          </a:prstGeom>
          <a:solidFill>
            <a:srgbClr val="005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86" name="Group 53"/>
          <p:cNvGrpSpPr/>
          <p:nvPr userDrawn="1"/>
        </p:nvGrpSpPr>
        <p:grpSpPr bwMode="auto">
          <a:xfrm>
            <a:off x="9264625" y="158924"/>
            <a:ext cx="935037" cy="287338"/>
            <a:chOff x="2366" y="79"/>
            <a:chExt cx="589" cy="181"/>
          </a:xfrm>
        </p:grpSpPr>
        <p:sp>
          <p:nvSpPr>
            <p:cNvPr id="87" name="AutoShape 54"/>
            <p:cNvSpPr>
              <a:spLocks noChangeArrowheads="1"/>
            </p:cNvSpPr>
            <p:nvPr userDrawn="1"/>
          </p:nvSpPr>
          <p:spPr bwMode="auto">
            <a:xfrm>
              <a:off x="2366" y="79"/>
              <a:ext cx="589" cy="181"/>
            </a:xfrm>
            <a:prstGeom prst="roundRect">
              <a:avLst>
                <a:gd name="adj" fmla="val 29833"/>
              </a:avLst>
            </a:prstGeom>
            <a:solidFill>
              <a:schemeClr val="bg2"/>
            </a:solidFill>
            <a:ln w="9525" algn="ctr">
              <a:solidFill>
                <a:srgbClr val="FF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88" name="Rectangle 55">
              <a:hlinkClick r:id="rId4" action="ppaction://hlinksldjump"/>
            </p:cNvPr>
            <p:cNvSpPr>
              <a:spLocks noChangeArrowheads="1"/>
            </p:cNvSpPr>
            <p:nvPr userDrawn="1"/>
          </p:nvSpPr>
          <p:spPr bwMode="auto">
            <a:xfrm>
              <a:off x="2382" y="85"/>
              <a:ext cx="5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技巧阐释</a:t>
              </a:r>
              <a:endParaRPr kumimoji="0" 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Group 53"/>
          <p:cNvGrpSpPr/>
          <p:nvPr userDrawn="1"/>
        </p:nvGrpSpPr>
        <p:grpSpPr bwMode="auto">
          <a:xfrm>
            <a:off x="10415686" y="158924"/>
            <a:ext cx="935037" cy="287338"/>
            <a:chOff x="2366" y="79"/>
            <a:chExt cx="589" cy="181"/>
          </a:xfrm>
        </p:grpSpPr>
        <p:sp>
          <p:nvSpPr>
            <p:cNvPr id="90" name="AutoShape 54"/>
            <p:cNvSpPr>
              <a:spLocks noChangeArrowheads="1"/>
            </p:cNvSpPr>
            <p:nvPr userDrawn="1"/>
          </p:nvSpPr>
          <p:spPr bwMode="auto">
            <a:xfrm>
              <a:off x="2366" y="79"/>
              <a:ext cx="589" cy="181"/>
            </a:xfrm>
            <a:prstGeom prst="roundRect">
              <a:avLst>
                <a:gd name="adj" fmla="val 29833"/>
              </a:avLst>
            </a:prstGeom>
            <a:solidFill>
              <a:schemeClr val="bg2"/>
            </a:solidFill>
            <a:ln w="9525" algn="ctr">
              <a:solidFill>
                <a:srgbClr val="FF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91" name="Rectangle 55">
              <a:hlinkClick r:id="rId5" action="ppaction://hlinksldjump"/>
            </p:cNvPr>
            <p:cNvSpPr>
              <a:spLocks noChangeArrowheads="1"/>
            </p:cNvSpPr>
            <p:nvPr userDrawn="1"/>
          </p:nvSpPr>
          <p:spPr bwMode="auto">
            <a:xfrm>
              <a:off x="2382" y="85"/>
              <a:ext cx="5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主题训练</a:t>
              </a:r>
              <a:endPara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B84D6-2453-4FE3-B3BE-64B30D65583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hyperlink" Target="&#20027;&#39064;4%20&#24494;&#19987;&#39064;2.docx" TargetMode="Externa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782838" y="5445224"/>
            <a:ext cx="92890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方正小标宋_GBK" pitchFamily="65" charset="-122"/>
              </a:rPr>
              <a:t>微专题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方正小标宋_GBK" pitchFamily="65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方正小标宋_GBK" pitchFamily="65" charset="-122"/>
              </a:rPr>
              <a:t>　地温与地热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799062" y="2348880"/>
            <a:ext cx="72721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第二部分　主题整合突破</a:t>
            </a:r>
            <a:endParaRPr kumimoji="0" lang="en-US" altLang="zh-CN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4583038" y="3501008"/>
            <a:ext cx="7488163" cy="81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主题四　气温、地温、水温</a:t>
            </a:r>
            <a:endParaRPr kumimoji="0" lang="zh-CN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789209"/>
            <a:ext cx="11353719" cy="3645100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(5)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说明冰岛发展地热温室的有利条件。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【答案】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位于板块的生长边界，地热资源丰富；地热资源使用的历史悠久，基础好，技术水平高；当地传统耕作业落后，果蔬的市场需求量大；地热温室可对作物生长条件进行精确控制，可四季种植，生产效率高。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栏目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7" y="620688"/>
            <a:ext cx="3743325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30957" y="1009626"/>
            <a:ext cx="25209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方正行楷_GBK" pitchFamily="65" charset="-122"/>
              </a:rPr>
              <a:t>知识拓展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13266" y="1941337"/>
            <a:ext cx="11353719" cy="4851585"/>
          </a:xfrm>
        </p:spPr>
        <p:txBody>
          <a:bodyPr/>
          <a:lstStyle/>
          <a:p>
            <a:pPr indent="713740" algn="ctr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地温的日变化及年变化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一天地表的最高温度出现在午后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～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14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时左右，比太阳辐射最大值出现时间稍落后。中午虽然太阳辐射最强，但地面热量积累并未达最大值。午后太阳辐射逐渐减弱，但地面仍有热量积累，温度继续上升，约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～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14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时左右达到最高值。以后，地面得到的太阳辐射继续减少，土壤失热多于收入热量，地面温度开始降低，直至次日日出前后，出现地面最低温度。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692696"/>
            <a:ext cx="11353719" cy="4851585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在中、高纬度地区，地表温度的最高值出现在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月，最低值出现在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月，分别落后于太阳辐射最强和最弱值月份约一个月。低纬度地区，太阳辐射年变化小，地表温度主要受云量和降水的影响，故年变化复杂。如海南岛的临高，因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月多云雨天气，月平均最高温度出现在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月。受太阳辐射的影响，一般夏天地表温度高于地下温度，冬天地表温度低于地下温度。随深度的增加，太阳辐射的影响逐渐减弱，地温趋于稳定。一年中地温无变化的深度，称为恒温层深度。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7" y="1437281"/>
            <a:ext cx="7266116" cy="2438616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2" charset="-122"/>
                <a:cs typeface="Courier New" panose="02070309020205020404"/>
              </a:rPr>
              <a:t>(2020·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高考全国</a:t>
            </a:r>
            <a:r>
              <a:rPr lang="en-US" altLang="zh-CN" kern="100" dirty="0">
                <a:latin typeface="宋体" panose="02010600030101010101" pitchFamily="2" charset="-122"/>
                <a:ea typeface="黑体" panose="02010609060101010101" pitchFamily="2" charset="-122"/>
                <a:cs typeface="Times New Roman" panose="02020603050405020304"/>
              </a:rPr>
              <a:t>Ⅱ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卷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2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对我国甘肃某绿洲观测发现，在天气稳定的状态下，会季节性出现绿洲地表温度全天低于周边沙漠的现象。如图呈现该绿洲和附近沙漠某时段内地表温度的变化。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据此完成下列各题</a:t>
            </a:r>
            <a:r>
              <a:rPr lang="zh-CN" altLang="zh-CN" kern="100" dirty="0" smtClean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 smtClean="0">
              <a:latin typeface="Times New Roman" panose="02020603050405020304"/>
              <a:cs typeface="Times New Roman" panose="02020603050405020304"/>
            </a:endParaRPr>
          </a:p>
          <a:p>
            <a:endParaRPr lang="zh-CN" altLang="en-US" dirty="0"/>
          </a:p>
        </p:txBody>
      </p:sp>
      <p:pic>
        <p:nvPicPr>
          <p:cNvPr id="2050" name="Picture 2" descr="K:\小样\4\学生+教师\科学试做.t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811445"/>
            <a:ext cx="2103120" cy="5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5" y="1484784"/>
            <a:ext cx="571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 descr="XD4-2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90" y="1267693"/>
            <a:ext cx="4241165" cy="36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692696"/>
            <a:ext cx="11353719" cy="4310380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图示观测时段内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</a:t>
            </a:r>
            <a:r>
              <a:rPr lang="en-US" altLang="zh-CN" kern="100" dirty="0" smtClean="0">
                <a:latin typeface="Times New Roman" panose="02020603050405020304"/>
                <a:cs typeface="Courier New" panose="02070309020205020404"/>
              </a:rPr>
              <a:t>	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．正午绿洲和沙漠长波辐射差值最大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．傍晚绿洲降温速率大于沙漠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．凌晨绿洲和沙漠降温速率接近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．上午绿洲长波辐射强于沙漠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0271760" y="836930"/>
            <a:ext cx="4063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C</a:t>
            </a:r>
            <a:endParaRPr lang="en-US" altLang="zh-CN" sz="2800" smtClean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692696"/>
            <a:ext cx="11353719" cy="4248342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 smtClean="0">
                <a:solidFill>
                  <a:srgbClr val="0000FF"/>
                </a:solidFill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【解析】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第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题，物体的温度越高，辐射越强。读图可知，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15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时左右沙漠和绿洲温度最高且温差最大，推测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15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时左右两者长波辐射差值最大，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A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错；傍晚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18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时左右绿洲温度变化比沙漠更缓，降温速率更小，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B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错；读图可知，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0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时到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6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时绿洲温度变化曲线与沙漠温度变化曲线几乎平行，两者降温速率接近，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C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正确；上午绿洲温度低于沙漠，推测上午绿洲长波辐射弱于沙漠，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D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错。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692696"/>
            <a:ext cx="11353719" cy="6118860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导致绿洲夜间地表温度仍低于沙漠的主要原因是绿洲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宋体" panose="02010600030101010101" pitchFamily="2" charset="-122"/>
                <a:ea typeface="等线"/>
                <a:cs typeface="Times New Roman" panose="02020603050405020304"/>
              </a:rPr>
              <a:t>①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白天温度低　</a:t>
            </a:r>
            <a:r>
              <a:rPr lang="en-US" altLang="zh-CN" kern="100" dirty="0">
                <a:latin typeface="宋体" panose="02010600030101010101" pitchFamily="2" charset="-122"/>
                <a:ea typeface="等线"/>
                <a:cs typeface="Times New Roman" panose="02020603050405020304"/>
              </a:rPr>
              <a:t>②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蒸发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腾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多　</a:t>
            </a:r>
            <a:r>
              <a:rPr lang="en-US" altLang="zh-CN" kern="100" dirty="0">
                <a:latin typeface="宋体" panose="02010600030101010101" pitchFamily="2" charset="-122"/>
                <a:ea typeface="等线"/>
                <a:cs typeface="Times New Roman" panose="02020603050405020304"/>
              </a:rPr>
              <a:t>③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空气湿度大　</a:t>
            </a:r>
            <a:r>
              <a:rPr lang="en-US" altLang="zh-CN" kern="100" dirty="0">
                <a:latin typeface="宋体" panose="02010600030101010101" pitchFamily="2" charset="-122"/>
                <a:ea typeface="等线"/>
                <a:cs typeface="Times New Roman" panose="02020603050405020304"/>
              </a:rPr>
              <a:t>④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大气逆辐射强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kern="100" dirty="0">
                <a:latin typeface="宋体" panose="02010600030101010101" pitchFamily="2" charset="-122"/>
                <a:ea typeface="等线"/>
                <a:cs typeface="Times New Roman" panose="02020603050405020304"/>
              </a:rPr>
              <a:t>①②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B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kern="100" dirty="0">
                <a:latin typeface="宋体" panose="02010600030101010101" pitchFamily="2" charset="-122"/>
                <a:ea typeface="等线"/>
                <a:cs typeface="Times New Roman" panose="02020603050405020304"/>
              </a:rPr>
              <a:t>②③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kern="100" dirty="0">
                <a:latin typeface="宋体" panose="02010600030101010101" pitchFamily="2" charset="-122"/>
                <a:ea typeface="等线"/>
                <a:cs typeface="Times New Roman" panose="02020603050405020304"/>
              </a:rPr>
              <a:t>③④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kern="100" dirty="0">
                <a:latin typeface="宋体" panose="02010600030101010101" pitchFamily="2" charset="-122"/>
                <a:ea typeface="等线"/>
                <a:cs typeface="Times New Roman" panose="02020603050405020304"/>
              </a:rPr>
              <a:t>①④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endParaRPr lang="zh-CN" altLang="zh-CN" kern="100" dirty="0">
              <a:solidFill>
                <a:srgbClr val="0000FF"/>
              </a:solidFill>
              <a:latin typeface="Times New Roman" panose="02020603050405020304"/>
              <a:ea typeface="黑体" panose="02010609060101010101" pitchFamily="2" charset="-122"/>
              <a:cs typeface="Times New Roman" panose="020206030504050203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solidFill>
                  <a:srgbClr val="0000FF"/>
                </a:solidFill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【解析】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第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题，绿洲与沙漠的比热容不同，绿洲白天温度比沙漠低；夜间绿洲蒸发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腾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作用强，带走大量的热量，所以导致绿洲夜间地表温度仍低于沙漠，</a:t>
            </a:r>
            <a:r>
              <a:rPr lang="en-US" altLang="zh-CN" kern="100" dirty="0">
                <a:latin typeface="宋体" panose="02010600030101010101" pitchFamily="2" charset="-122"/>
                <a:ea typeface="楷体" panose="02010609060101010101" charset="-122"/>
                <a:cs typeface="Times New Roman" panose="02020603050405020304"/>
              </a:rPr>
              <a:t>①②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正确。空气湿度大，大气逆辐射强，夜晚保温作用强，绿洲地表温度会高，</a:t>
            </a:r>
            <a:r>
              <a:rPr lang="en-US" altLang="zh-CN" kern="100" dirty="0">
                <a:latin typeface="宋体" panose="02010600030101010101" pitchFamily="2" charset="-122"/>
                <a:ea typeface="楷体" panose="02010609060101010101" charset="-122"/>
                <a:cs typeface="Times New Roman" panose="02020603050405020304"/>
              </a:rPr>
              <a:t>③④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错误。故选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A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0343515" y="836295"/>
            <a:ext cx="4063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A</a:t>
            </a:r>
            <a:endParaRPr lang="en-US" altLang="zh-CN" sz="2800" smtClean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692696"/>
            <a:ext cx="11353719" cy="4912995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这种现象最可能发生在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～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月　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B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～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月　　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～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月　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～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月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solidFill>
                  <a:srgbClr val="0000FF"/>
                </a:solidFill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【解析】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第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(3)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题，图中沙漠与绿洲一天中的地表温度都较高，最低温度在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12 </a:t>
            </a:r>
            <a:r>
              <a:rPr lang="en-US" altLang="zh-CN" kern="100" dirty="0">
                <a:latin typeface="宋体" panose="02010600030101010101" pitchFamily="2" charset="-122"/>
                <a:ea typeface="楷体" panose="02010609060101010101" charset="-122"/>
                <a:cs typeface="Times New Roman" panose="02020603050405020304"/>
              </a:rPr>
              <a:t>℃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以上，沙漠最高温度在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32 </a:t>
            </a:r>
            <a:r>
              <a:rPr lang="en-US" altLang="zh-CN" kern="100" dirty="0">
                <a:latin typeface="宋体" panose="02010600030101010101" pitchFamily="2" charset="-122"/>
                <a:ea typeface="楷体" panose="02010609060101010101" charset="-122"/>
                <a:cs typeface="Times New Roman" panose="02020603050405020304"/>
              </a:rPr>
              <a:t>℃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以上，绿洲在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22 </a:t>
            </a:r>
            <a:r>
              <a:rPr lang="en-US" altLang="zh-CN" kern="100" dirty="0">
                <a:latin typeface="宋体" panose="02010600030101010101" pitchFamily="2" charset="-122"/>
                <a:ea typeface="楷体" panose="02010609060101010101" charset="-122"/>
                <a:cs typeface="Times New Roman" panose="02020603050405020304"/>
              </a:rPr>
              <a:t>℃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以上，结合该地位于甘肃，属温带大陆性气候，可推断此时最可能为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7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～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8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月。故选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C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311265" y="836295"/>
            <a:ext cx="4063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C</a:t>
            </a:r>
            <a:endParaRPr lang="en-US" altLang="zh-CN" sz="2800" smtClean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栏目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92150"/>
            <a:ext cx="3743325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22300" y="1081088"/>
            <a:ext cx="25209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方正行楷_GBK" pitchFamily="65" charset="-122"/>
                <a:ea typeface="方正行楷_GBK" pitchFamily="65" charset="-122"/>
              </a:rPr>
              <a:t>主题训练</a:t>
            </a:r>
            <a:endParaRPr kumimoji="0" lang="zh-CN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方正行楷_GBK" pitchFamily="65" charset="-122"/>
              <a:ea typeface="方正行楷_GBK" pitchFamily="65" charset="-122"/>
            </a:endParaRPr>
          </a:p>
        </p:txBody>
      </p:sp>
      <p:pic>
        <p:nvPicPr>
          <p:cNvPr id="3074" name="Picture 2" descr="进入WORD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38375"/>
            <a:ext cx="6059488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6205538"/>
            <a:ext cx="7493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谢谢观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765175"/>
            <a:ext cx="635158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10895013" y="6027738"/>
            <a:ext cx="1104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Exit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栏目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620688"/>
            <a:ext cx="3743325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01874" y="1009626"/>
            <a:ext cx="25209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4000" dirty="0" smtClean="0">
                <a:latin typeface="方正行楷_GBK" pitchFamily="65" charset="-122"/>
                <a:ea typeface="方正行楷_GBK" pitchFamily="65" charset="-122"/>
              </a:rPr>
              <a:t>归纳提升</a:t>
            </a: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方正行楷_GBK" pitchFamily="65" charset="-122"/>
              <a:ea typeface="方正行楷_GBK" pitchFamily="65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73988" y="2060848"/>
            <a:ext cx="11353719" cy="4248342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地温是地面和不同深度土层的温度的统称。地温的高低对近地面气温、植物的种子发芽及其生长发育，微生物的繁殖及其活动，有很大影响。除此，高原冻土带修建铁路，地下矿产和地热资源开采等都需要参考多年的地温资料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地热是地球内部由于放射性元素衰变而产生的热量。地热资源是一种洁净的可再生能源，可供发电、采暖等，主要分布在板块的交界处。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小样\教师\要点1.tif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5"/>
          <a:stretch>
            <a:fillRect/>
          </a:stretch>
        </p:blipFill>
        <p:spPr bwMode="auto">
          <a:xfrm>
            <a:off x="478582" y="936851"/>
            <a:ext cx="868437" cy="4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347019" y="908720"/>
            <a:ext cx="10004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影响地温</a:t>
            </a:r>
            <a:r>
              <a:rPr lang="en-US" altLang="zh-CN" sz="2800" b="1" dirty="0">
                <a:latin typeface="Times New Roman" panose="02020603050405020304"/>
                <a:ea typeface="黑体" panose="02010609060101010101" pitchFamily="2" charset="-122"/>
              </a:rPr>
              <a:t>(</a:t>
            </a:r>
            <a:r>
              <a:rPr lang="zh-CN" altLang="zh-CN" sz="2800" b="1" dirty="0"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土温</a:t>
            </a:r>
            <a:r>
              <a:rPr lang="en-US" altLang="zh-CN" sz="2800" b="1" dirty="0">
                <a:latin typeface="Times New Roman" panose="02020603050405020304"/>
                <a:ea typeface="黑体" panose="02010609060101010101" pitchFamily="2" charset="-122"/>
              </a:rPr>
              <a:t>)</a:t>
            </a:r>
            <a:r>
              <a:rPr lang="zh-CN" altLang="zh-CN" sz="2800" b="1" dirty="0"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的因素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476" y="1591310"/>
            <a:ext cx="12189460" cy="3675380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91413" y="1731585"/>
            <a:ext cx="1112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纬度　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615549" y="1731585"/>
            <a:ext cx="1112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海拔　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51253" y="2163633"/>
            <a:ext cx="1112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季节　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247397" y="2156190"/>
            <a:ext cx="1112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坡向　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502918" y="2204864"/>
            <a:ext cx="1112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坡度　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631953" y="2936557"/>
            <a:ext cx="1112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气温　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709531" y="3747809"/>
            <a:ext cx="1112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颜色　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99767" y="4179857"/>
            <a:ext cx="1112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湿度　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102117" y="4179857"/>
            <a:ext cx="1422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反射率　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152053" y="2253916"/>
            <a:ext cx="1112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蒸发　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409326" y="2674947"/>
            <a:ext cx="1422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冷空气　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508430" y="3459777"/>
            <a:ext cx="1112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积雪　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8798825" y="3918247"/>
            <a:ext cx="1112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吸热　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0166977" y="3906957"/>
            <a:ext cx="1112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放热　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栏目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7" y="620688"/>
            <a:ext cx="3743325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30957" y="1009626"/>
            <a:ext cx="2520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方正行楷_GBK" pitchFamily="65" charset="-122"/>
              </a:rPr>
              <a:t>主题探究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413266" y="1772816"/>
            <a:ext cx="11353719" cy="62889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720090" algn="just" defTabSz="914400" rtl="0" eaLnBrk="1" latinLnBrk="0" hangingPunct="1">
              <a:lnSpc>
                <a:spcPct val="140000"/>
              </a:lnSpc>
              <a:spcBef>
                <a:spcPts val="0"/>
              </a:spcBef>
              <a:buFontTx/>
              <a:buNone/>
              <a:tabLst>
                <a:tab pos="5467350" algn="l"/>
                <a:tab pos="9601200" algn="l"/>
              </a:tabLst>
              <a:defRPr sz="2800" b="1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/>
            <a:r>
              <a:rPr lang="zh-CN" altLang="zh-CN" dirty="0"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冰岛地热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13266" y="2562143"/>
            <a:ext cx="11353719" cy="2438616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地热是来自于地球内部的一种能量资源。冰岛是世界上地热资源最丰富的国家之一。岛内冰川与火山并存，地震与地热孪生，全岛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11.5%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的土地为冰川所覆盖，岛内有火山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200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多座。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620688"/>
            <a:ext cx="11353719" cy="6727996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如图示意冰岛位置及地形。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阅读图文资料，完成下列探究。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解释冰岛冰川和火山大范围并存的原因。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【答案】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冰岛纬度高，中部地区海拔较高，气温低，常年被冰雪覆盖；位于板块的生长边界，岩浆活动频繁，火山众多。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  <p:pic>
        <p:nvPicPr>
          <p:cNvPr id="1026" name="Picture 2" descr="5-0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70" y="1266552"/>
            <a:ext cx="6164262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692696"/>
            <a:ext cx="11353719" cy="5454827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材料一　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冰岛年均降水量为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2 000 mm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，水资源丰富。从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15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世纪开始，冰岛人就利用地热资源为生产生活服务，进入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20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世纪以来，开始大规模地利用地热资源供热和发电。电力生产带动了以铝业为龙头的高耗能产业的发展，使其迈入世界铝业生产大国的行列。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阅读材料，完成下列探究。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列举冰岛主要的清洁能源，分析冰岛发展炼铝业的有利条件。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【答案】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地热、水能　冰岛能源丰富，电力充足，满足炼铝业的用电需求；南部有优良港口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终年不冻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，利于原料和产品的运输。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692696"/>
            <a:ext cx="11353719" cy="3645100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推测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世纪以来，冰岛能源消费的变化，并说出判断的理由。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【答案】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能源总消费量增加，地热能比重上升高。生产、生活水平的提升，特别是高耗能铝业的发展，使能源需求量上升。地热资源的不断开发利用；人们环保意识的不断上升；地热能是较洁净的可再生能源，越来越受人们的重视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692696"/>
            <a:ext cx="11353719" cy="6058069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材料二　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目前，地热能还广泛用于温室种植养殖业、工厂烘干、旅游服务等诸多产业。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1924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年起，冰岛开始尝试建设地热绿色温室，发展生态农副业，获得成功。冰岛是世界人均捕鱼量最高的国家，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20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世纪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80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年代中期开发地热养殖业，通过缩短鱼苗孵化和生长周期，提高产量，大大加速了渔业的发展。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阅读材料，完成下列探究。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结合冰岛自然地理环境，解释冰岛粮食、蔬菜、水果曾严重依赖进口的原因。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【答案】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平原面积小，耕地比重少；纬度较高，热量和光照不足，不利于耕作业发展。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692696"/>
            <a:ext cx="11353719" cy="4248342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【问题变式】依据冰岛的自然环境特点，推测其适合发展的农业部门并说明理由。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【答案】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海洋渔业　东部为寒暖流交汇形成北海渔场，渔业资源丰富；地热资源丰富，有利于地热养殖业发展，缩短鱼类生长周期，提高产量。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畜牧业　草地面积比重较大，南部为温带海洋性气候适合种植牧草。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PP_MARK_KEY" val="03d2e8b8-626d-46c4-8835-f8ad6d01d0ef"/>
  <p:tag name="COMMONDATA" val="eyJoZGlkIjoiYTZlMDdhMzQ0ODI3ZjI4ZGY4YzIwOTk0ODk2NjI3NmMifQ=="/>
</p:tagLst>
</file>

<file path=ppt/theme/theme1.xml><?xml version="1.0" encoding="utf-8"?>
<a:theme xmlns:a="http://schemas.openxmlformats.org/drawingml/2006/main" name="制作QQ69528139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smtClean="0">
            <a:solidFill>
              <a:srgbClr val="FF0000"/>
            </a:solidFill>
            <a:latin typeface="楷体_GB2312" panose="02010609030101010101" pitchFamily="49" charset="-122"/>
            <a:ea typeface="楷体_GB2312" panose="02010609030101010101" pitchFamily="49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2351</Words>
  <Application>WPS 演示</Application>
  <PresentationFormat>自定义</PresentationFormat>
  <Paragraphs>129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楷体_GB2312</vt:lpstr>
      <vt:lpstr>Times New Roman</vt:lpstr>
      <vt:lpstr>微软雅黑</vt:lpstr>
      <vt:lpstr>方正小标宋_GBK</vt:lpstr>
      <vt:lpstr>黑体</vt:lpstr>
      <vt:lpstr>方正行楷_GBK</vt:lpstr>
      <vt:lpstr>Times New Roman</vt:lpstr>
      <vt:lpstr>等线</vt:lpstr>
      <vt:lpstr>Courier New</vt:lpstr>
      <vt:lpstr>楷体</vt:lpstr>
      <vt:lpstr>Arial Unicode MS</vt:lpstr>
      <vt:lpstr>Calibri</vt:lpstr>
      <vt:lpstr>制作QQ695281399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WGF</dc:creator>
  <cp:lastModifiedBy>Administrator</cp:lastModifiedBy>
  <cp:revision>77</cp:revision>
  <dcterms:created xsi:type="dcterms:W3CDTF">2020-11-06T05:24:00Z</dcterms:created>
  <dcterms:modified xsi:type="dcterms:W3CDTF">2022-12-10T07:08:44Z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A995E5DA73BC4BE688EB74570E5CEAD6</vt:lpwstr>
  </property>
  <property fmtid="{D5CDD505-2E9C-101B-9397-08002B2CF9AE}" pid="3" name="KSOProductBuildVer">
    <vt:lpwstr>2052-11.1.0.12980</vt:lpwstr>
  </property>
</Properties>
</file>